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713" r:id="rId4"/>
    <p:sldMasterId id="2147483667" r:id="rId5"/>
  </p:sldMasterIdLst>
  <p:notesMasterIdLst>
    <p:notesMasterId r:id="rId35"/>
  </p:notesMasterIdLst>
  <p:handoutMasterIdLst>
    <p:handoutMasterId r:id="rId36"/>
  </p:handoutMasterIdLst>
  <p:sldIdLst>
    <p:sldId id="366" r:id="rId6"/>
    <p:sldId id="578" r:id="rId7"/>
    <p:sldId id="580" r:id="rId8"/>
    <p:sldId id="581" r:id="rId9"/>
    <p:sldId id="4326" r:id="rId10"/>
    <p:sldId id="601" r:id="rId11"/>
    <p:sldId id="604" r:id="rId12"/>
    <p:sldId id="4327" r:id="rId13"/>
    <p:sldId id="605" r:id="rId14"/>
    <p:sldId id="4325" r:id="rId15"/>
    <p:sldId id="4329" r:id="rId16"/>
    <p:sldId id="4328" r:id="rId17"/>
    <p:sldId id="600" r:id="rId18"/>
    <p:sldId id="4311" r:id="rId19"/>
    <p:sldId id="4310" r:id="rId20"/>
    <p:sldId id="4312" r:id="rId21"/>
    <p:sldId id="4317" r:id="rId22"/>
    <p:sldId id="4319" r:id="rId23"/>
    <p:sldId id="4316" r:id="rId24"/>
    <p:sldId id="4314" r:id="rId25"/>
    <p:sldId id="4315" r:id="rId26"/>
    <p:sldId id="4318" r:id="rId27"/>
    <p:sldId id="4313" r:id="rId28"/>
    <p:sldId id="4323" r:id="rId29"/>
    <p:sldId id="4322" r:id="rId30"/>
    <p:sldId id="4321" r:id="rId31"/>
    <p:sldId id="4324" r:id="rId32"/>
    <p:sldId id="4320" r:id="rId33"/>
    <p:sldId id="561" r:id="rId34"/>
  </p:sldIdLst>
  <p:sldSz cx="12193588" cy="6858000"/>
  <p:notesSz cx="6858000" cy="1276350"/>
  <p:embeddedFontLst>
    <p:embeddedFont>
      <p:font typeface="Exo" panose="02000503000000000000" pitchFamily="2" charset="0"/>
      <p:regular r:id="rId37"/>
      <p:bold r:id="rId38"/>
      <p:italic r:id="rId39"/>
      <p:boldItalic r:id="rId40"/>
    </p:embeddedFont>
    <p:embeddedFont>
      <p:font typeface="Exo Light" panose="02000303000000000000" pitchFamily="2" charset="0"/>
      <p:regular r:id="rId41"/>
      <p:italic r:id="rId42"/>
    </p:embeddedFont>
    <p:embeddedFont>
      <p:font typeface="Montserrat SemiBold" panose="00000700000000000000" pitchFamily="2" charset="0"/>
      <p:regular r:id="rId43"/>
      <p:bold r:id="rId44"/>
      <p:italic r:id="rId45"/>
      <p:boldItalic r:id="rId46"/>
    </p:embeddedFont>
    <p:embeddedFont>
      <p:font typeface="Roboto" panose="02000000000000000000" pitchFamily="2" charset="0"/>
      <p:regular r:id="rId47"/>
      <p:bold r:id="rId48"/>
      <p:italic r:id="rId49"/>
      <p:boldItalic r:id="rId50"/>
    </p:embeddedFont>
    <p:embeddedFont>
      <p:font typeface="Roboto Condensed Light" panose="02000000000000000000" pitchFamily="2" charset="0"/>
      <p:regular r:id="rId51"/>
      <p:italic r:id="rId52"/>
    </p:embeddedFont>
    <p:embeddedFont>
      <p:font typeface="Roboto Medium" panose="02000000000000000000" pitchFamily="2" charset="0"/>
      <p:regular r:id="rId53"/>
      <p:italic r:id="rId54"/>
    </p:embeddedFont>
  </p:embeddedFontLst>
  <p:defaultTextStyle>
    <a:defPPr>
      <a:defRPr lang="en-US"/>
    </a:defPPr>
    <a:lvl1pPr marL="0" algn="l" defTabSz="554492" rtl="0" eaLnBrk="1" latinLnBrk="0" hangingPunct="1">
      <a:defRPr sz="1092" kern="1200">
        <a:solidFill>
          <a:schemeClr val="tx1"/>
        </a:solidFill>
        <a:latin typeface="+mn-lt"/>
        <a:ea typeface="+mn-ea"/>
        <a:cs typeface="+mn-cs"/>
      </a:defRPr>
    </a:lvl1pPr>
    <a:lvl2pPr marL="277246" algn="l" defTabSz="554492" rtl="0" eaLnBrk="1" latinLnBrk="0" hangingPunct="1">
      <a:defRPr sz="1092" kern="1200">
        <a:solidFill>
          <a:schemeClr val="tx1"/>
        </a:solidFill>
        <a:latin typeface="+mn-lt"/>
        <a:ea typeface="+mn-ea"/>
        <a:cs typeface="+mn-cs"/>
      </a:defRPr>
    </a:lvl2pPr>
    <a:lvl3pPr marL="554492" algn="l" defTabSz="554492" rtl="0" eaLnBrk="1" latinLnBrk="0" hangingPunct="1">
      <a:defRPr sz="1092" kern="1200">
        <a:solidFill>
          <a:schemeClr val="tx1"/>
        </a:solidFill>
        <a:latin typeface="+mn-lt"/>
        <a:ea typeface="+mn-ea"/>
        <a:cs typeface="+mn-cs"/>
      </a:defRPr>
    </a:lvl3pPr>
    <a:lvl4pPr marL="831738" algn="l" defTabSz="554492" rtl="0" eaLnBrk="1" latinLnBrk="0" hangingPunct="1">
      <a:defRPr sz="1092" kern="1200">
        <a:solidFill>
          <a:schemeClr val="tx1"/>
        </a:solidFill>
        <a:latin typeface="+mn-lt"/>
        <a:ea typeface="+mn-ea"/>
        <a:cs typeface="+mn-cs"/>
      </a:defRPr>
    </a:lvl4pPr>
    <a:lvl5pPr marL="1108984" algn="l" defTabSz="554492" rtl="0" eaLnBrk="1" latinLnBrk="0" hangingPunct="1">
      <a:defRPr sz="1092" kern="1200">
        <a:solidFill>
          <a:schemeClr val="tx1"/>
        </a:solidFill>
        <a:latin typeface="+mn-lt"/>
        <a:ea typeface="+mn-ea"/>
        <a:cs typeface="+mn-cs"/>
      </a:defRPr>
    </a:lvl5pPr>
    <a:lvl6pPr marL="1386230" algn="l" defTabSz="554492" rtl="0" eaLnBrk="1" latinLnBrk="0" hangingPunct="1">
      <a:defRPr sz="1092" kern="1200">
        <a:solidFill>
          <a:schemeClr val="tx1"/>
        </a:solidFill>
        <a:latin typeface="+mn-lt"/>
        <a:ea typeface="+mn-ea"/>
        <a:cs typeface="+mn-cs"/>
      </a:defRPr>
    </a:lvl6pPr>
    <a:lvl7pPr marL="1663476" algn="l" defTabSz="554492" rtl="0" eaLnBrk="1" latinLnBrk="0" hangingPunct="1">
      <a:defRPr sz="1092" kern="1200">
        <a:solidFill>
          <a:schemeClr val="tx1"/>
        </a:solidFill>
        <a:latin typeface="+mn-lt"/>
        <a:ea typeface="+mn-ea"/>
        <a:cs typeface="+mn-cs"/>
      </a:defRPr>
    </a:lvl7pPr>
    <a:lvl8pPr marL="1940723" algn="l" defTabSz="554492" rtl="0" eaLnBrk="1" latinLnBrk="0" hangingPunct="1">
      <a:defRPr sz="1092" kern="1200">
        <a:solidFill>
          <a:schemeClr val="tx1"/>
        </a:solidFill>
        <a:latin typeface="+mn-lt"/>
        <a:ea typeface="+mn-ea"/>
        <a:cs typeface="+mn-cs"/>
      </a:defRPr>
    </a:lvl8pPr>
    <a:lvl9pPr marL="2217969" algn="l" defTabSz="554492" rtl="0" eaLnBrk="1" latinLnBrk="0" hangingPunct="1">
      <a:defRPr sz="109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89"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lyssa Lampert" initials="AL" lastIdx="9" clrIdx="6">
    <p:extLst>
      <p:ext uri="{19B8F6BF-5375-455C-9EA6-DF929625EA0E}">
        <p15:presenceInfo xmlns:p15="http://schemas.microsoft.com/office/powerpoint/2012/main" userId="S::alampert@mcleanco.com::a167e58b-d68f-48be-a0b0-eebe023513dd" providerId="AD"/>
      </p:ext>
    </p:extLst>
  </p:cmAuthor>
  <p:cmAuthor id="1" name="Keiko Flower" initials="KF" lastIdx="9" clrIdx="0">
    <p:extLst>
      <p:ext uri="{19B8F6BF-5375-455C-9EA6-DF929625EA0E}">
        <p15:presenceInfo xmlns:p15="http://schemas.microsoft.com/office/powerpoint/2012/main" userId="S::kflower@infotech.com::3afd880d-d255-463c-b17c-00dab71d7a5a" providerId="AD"/>
      </p:ext>
    </p:extLst>
  </p:cmAuthor>
  <p:cmAuthor id="8" name="Jennifer Waxman" initials="JW" lastIdx="8" clrIdx="7">
    <p:extLst>
      <p:ext uri="{19B8F6BF-5375-455C-9EA6-DF929625EA0E}">
        <p15:presenceInfo xmlns:p15="http://schemas.microsoft.com/office/powerpoint/2012/main" userId="S::jwaxman@mcleanco.com::2def84cb-fda9-42e1-ac82-b69f37fcbdb6" providerId="AD"/>
      </p:ext>
    </p:extLst>
  </p:cmAuthor>
  <p:cmAuthor id="2" name="Travis Duncan" initials="TD" lastIdx="2" clrIdx="1">
    <p:extLst>
      <p:ext uri="{19B8F6BF-5375-455C-9EA6-DF929625EA0E}">
        <p15:presenceInfo xmlns:p15="http://schemas.microsoft.com/office/powerpoint/2012/main" userId="S::tduncan@infotech.com::90e18680-71f6-45e9-84d2-dcbc588770e2" providerId="AD"/>
      </p:ext>
    </p:extLst>
  </p:cmAuthor>
  <p:cmAuthor id="9" name="Talia Speigel" initials="TS" lastIdx="2" clrIdx="8">
    <p:extLst>
      <p:ext uri="{19B8F6BF-5375-455C-9EA6-DF929625EA0E}">
        <p15:presenceInfo xmlns:p15="http://schemas.microsoft.com/office/powerpoint/2012/main" userId="S::tspeigel@mcleanco.com::3b4965d3-b037-4af7-b0f1-74a15cd69db0" providerId="AD"/>
      </p:ext>
    </p:extLst>
  </p:cmAuthor>
  <p:cmAuthor id="3" name="William Howard" initials="WH" lastIdx="11" clrIdx="2">
    <p:extLst>
      <p:ext uri="{19B8F6BF-5375-455C-9EA6-DF929625EA0E}">
        <p15:presenceInfo xmlns:p15="http://schemas.microsoft.com/office/powerpoint/2012/main" userId="William Howard" providerId="None"/>
      </p:ext>
    </p:extLst>
  </p:cmAuthor>
  <p:cmAuthor id="10" name="Suzan Khatcherian" initials="SK" lastIdx="1" clrIdx="9">
    <p:extLst>
      <p:ext uri="{19B8F6BF-5375-455C-9EA6-DF929625EA0E}">
        <p15:presenceInfo xmlns:p15="http://schemas.microsoft.com/office/powerpoint/2012/main" userId="S::skhatcherian@mcleanco.com::a5c1f41b-0f68-4561-a470-379c4fd1f351" providerId="AD"/>
      </p:ext>
    </p:extLst>
  </p:cmAuthor>
  <p:cmAuthor id="4" name="William Howard" initials="WH [2]" lastIdx="96" clrIdx="3">
    <p:extLst>
      <p:ext uri="{19B8F6BF-5375-455C-9EA6-DF929625EA0E}">
        <p15:presenceInfo xmlns:p15="http://schemas.microsoft.com/office/powerpoint/2012/main" userId="S::whoward@mcleanco.com::77e4192b-33ed-4baa-9a41-ac2420063356" providerId="AD"/>
      </p:ext>
    </p:extLst>
  </p:cmAuthor>
  <p:cmAuthor id="5" name="Helen Fisher" initials="HF" lastIdx="2" clrIdx="4">
    <p:extLst>
      <p:ext uri="{19B8F6BF-5375-455C-9EA6-DF929625EA0E}">
        <p15:presenceInfo xmlns:p15="http://schemas.microsoft.com/office/powerpoint/2012/main" userId="S-1-5-21-1230978230-1173293535-1233803906-12683" providerId="AD"/>
      </p:ext>
    </p:extLst>
  </p:cmAuthor>
  <p:cmAuthor id="6" name="Brittany Cooper" initials="BC" lastIdx="7" clrIdx="5">
    <p:extLst>
      <p:ext uri="{19B8F6BF-5375-455C-9EA6-DF929625EA0E}">
        <p15:presenceInfo xmlns:p15="http://schemas.microsoft.com/office/powerpoint/2012/main" userId="S::brittanycooper@infotech.com::c86abf11-cf87-4cab-86f7-1af1bf546ce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5277"/>
    <a:srgbClr val="41439A"/>
    <a:srgbClr val="414299"/>
    <a:srgbClr val="BCCE4D"/>
    <a:srgbClr val="1C9ED0"/>
    <a:srgbClr val="7D3A96"/>
    <a:srgbClr val="F8C433"/>
    <a:srgbClr val="B5252F"/>
    <a:srgbClr val="F37A27"/>
    <a:srgbClr val="8C74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9764F3-E3F7-4F4F-8D4B-F29BE63BADB3}" v="8" dt="2023-12-07T17:37:20.98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75" autoAdjust="0"/>
    <p:restoredTop sz="96247" autoAdjust="0"/>
  </p:normalViewPr>
  <p:slideViewPr>
    <p:cSldViewPr snapToGrid="0">
      <p:cViewPr varScale="1">
        <p:scale>
          <a:sx n="103" d="100"/>
          <a:sy n="103" d="100"/>
        </p:scale>
        <p:origin x="924" y="102"/>
      </p:cViewPr>
      <p:guideLst>
        <p:guide orient="horz" pos="1389"/>
        <p:guide pos="3840"/>
      </p:guideLst>
    </p:cSldViewPr>
  </p:slideViewPr>
  <p:notesTextViewPr>
    <p:cViewPr>
      <p:scale>
        <a:sx n="1" d="1"/>
        <a:sy n="1" d="1"/>
      </p:scale>
      <p:origin x="0" y="0"/>
    </p:cViewPr>
  </p:notesTextViewPr>
  <p:notesViewPr>
    <p:cSldViewPr snapToGrid="0">
      <p:cViewPr varScale="1">
        <p:scale>
          <a:sx n="252" d="100"/>
          <a:sy n="252" d="100"/>
        </p:scale>
        <p:origin x="180" y="18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3.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commentAuthors" Target="commen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theme" Target="theme/theme1.xml"/><Relationship Id="rId5" Type="http://schemas.openxmlformats.org/officeDocument/2006/relationships/slideMaster" Target="slideMasters/slideMaster2.xml"/><Relationship Id="rId61" Type="http://schemas.microsoft.com/office/2015/10/relationships/revisionInfo" Target="revisionInfo.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font" Target="fonts/font15.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font" Target="fonts/font5.fntdata"/><Relationship Id="rId54" Type="http://schemas.openxmlformats.org/officeDocument/2006/relationships/font" Target="fonts/font18.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49" Type="http://schemas.openxmlformats.org/officeDocument/2006/relationships/font" Target="fonts/font13.fntdata"/><Relationship Id="rId57"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font" Target="fonts/font8.fntdata"/><Relationship Id="rId52" Type="http://schemas.openxmlformats.org/officeDocument/2006/relationships/font" Target="fonts/font16.fntdata"/><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anda Chaitnarine" userId="1fe139af-0827-4e40-8b9f-8281a77c02b0" providerId="ADAL" clId="{EA9764F3-E3F7-4F4F-8D4B-F29BE63BADB3}"/>
    <pc:docChg chg="custSel addSld modSld sldOrd">
      <pc:chgData name="Amanda Chaitnarine" userId="1fe139af-0827-4e40-8b9f-8281a77c02b0" providerId="ADAL" clId="{EA9764F3-E3F7-4F4F-8D4B-F29BE63BADB3}" dt="2023-12-07T17:37:45.032" v="51" actId="20577"/>
      <pc:docMkLst>
        <pc:docMk/>
      </pc:docMkLst>
      <pc:sldChg chg="delSp modSp add mod ord">
        <pc:chgData name="Amanda Chaitnarine" userId="1fe139af-0827-4e40-8b9f-8281a77c02b0" providerId="ADAL" clId="{EA9764F3-E3F7-4F4F-8D4B-F29BE63BADB3}" dt="2023-12-07T17:37:45.032" v="51" actId="20577"/>
        <pc:sldMkLst>
          <pc:docMk/>
          <pc:sldMk cId="285956343" sldId="600"/>
        </pc:sldMkLst>
        <pc:spChg chg="mod">
          <ac:chgData name="Amanda Chaitnarine" userId="1fe139af-0827-4e40-8b9f-8281a77c02b0" providerId="ADAL" clId="{EA9764F3-E3F7-4F4F-8D4B-F29BE63BADB3}" dt="2023-12-07T17:31:41.364" v="27" actId="20577"/>
          <ac:spMkLst>
            <pc:docMk/>
            <pc:sldMk cId="285956343" sldId="600"/>
            <ac:spMk id="2" creationId="{A72D2E7F-F650-4EB7-AB5D-1EE1401CC59A}"/>
          </ac:spMkLst>
        </pc:spChg>
        <pc:spChg chg="del">
          <ac:chgData name="Amanda Chaitnarine" userId="1fe139af-0827-4e40-8b9f-8281a77c02b0" providerId="ADAL" clId="{EA9764F3-E3F7-4F4F-8D4B-F29BE63BADB3}" dt="2023-12-07T17:31:23.823" v="4" actId="478"/>
          <ac:spMkLst>
            <pc:docMk/>
            <pc:sldMk cId="285956343" sldId="600"/>
            <ac:spMk id="12" creationId="{B39F1E6A-C254-426C-A9D6-88899728B20D}"/>
          </ac:spMkLst>
        </pc:spChg>
        <pc:spChg chg="mod">
          <ac:chgData name="Amanda Chaitnarine" userId="1fe139af-0827-4e40-8b9f-8281a77c02b0" providerId="ADAL" clId="{EA9764F3-E3F7-4F4F-8D4B-F29BE63BADB3}" dt="2023-12-07T17:37:45.032" v="51" actId="20577"/>
          <ac:spMkLst>
            <pc:docMk/>
            <pc:sldMk cId="285956343" sldId="600"/>
            <ac:spMk id="13" creationId="{E524A5D6-2002-4E81-B44E-040927F25EB5}"/>
          </ac:spMkLst>
        </pc:spChg>
        <pc:spChg chg="del">
          <ac:chgData name="Amanda Chaitnarine" userId="1fe139af-0827-4e40-8b9f-8281a77c02b0" providerId="ADAL" clId="{EA9764F3-E3F7-4F4F-8D4B-F29BE63BADB3}" dt="2023-12-07T17:31:35.684" v="7" actId="478"/>
          <ac:spMkLst>
            <pc:docMk/>
            <pc:sldMk cId="285956343" sldId="600"/>
            <ac:spMk id="14" creationId="{603C1FDC-FDBD-46BD-815A-9B3C7A8DF268}"/>
          </ac:spMkLst>
        </pc:spChg>
        <pc:spChg chg="del">
          <ac:chgData name="Amanda Chaitnarine" userId="1fe139af-0827-4e40-8b9f-8281a77c02b0" providerId="ADAL" clId="{EA9764F3-E3F7-4F4F-8D4B-F29BE63BADB3}" dt="2023-12-07T17:31:23.037" v="3" actId="478"/>
          <ac:spMkLst>
            <pc:docMk/>
            <pc:sldMk cId="285956343" sldId="600"/>
            <ac:spMk id="15" creationId="{1F8C8A5C-36C8-4FD0-B198-9498C0497135}"/>
          </ac:spMkLst>
        </pc:spChg>
      </pc:sldChg>
    </pc:docChg>
  </pc:docChgLst>
  <pc:docChgLst>
    <pc:chgData name="Amanda Chaitnarine" userId="S::achaitnarine@mcleanco.com::1fe139af-0827-4e40-8b9f-8281a77c02b0" providerId="AD" clId="Web-{3378973C-DB01-0984-68C9-C265B0CC4D11}"/>
    <pc:docChg chg="mod">
      <pc:chgData name="Amanda Chaitnarine" userId="S::achaitnarine@mcleanco.com::1fe139af-0827-4e40-8b9f-8281a77c02b0" providerId="AD" clId="Web-{3378973C-DB01-0984-68C9-C265B0CC4D11}" dt="2022-06-24T19:40:17.307" v="0" actId="33475"/>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F4BFADC-759D-9A4E-9A09-AD89F1BCC0AE}"/>
              </a:ext>
            </a:extLst>
          </p:cNvPr>
          <p:cNvSpPr>
            <a:spLocks noGrp="1"/>
          </p:cNvSpPr>
          <p:nvPr>
            <p:ph type="hdr" sz="quarter"/>
          </p:nvPr>
        </p:nvSpPr>
        <p:spPr>
          <a:xfrm>
            <a:off x="0" y="0"/>
            <a:ext cx="4900956" cy="1007464"/>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ED62EC22-1B51-694A-94D5-D4CB2538FD12}"/>
              </a:ext>
            </a:extLst>
          </p:cNvPr>
          <p:cNvSpPr>
            <a:spLocks noGrp="1"/>
          </p:cNvSpPr>
          <p:nvPr>
            <p:ph type="dt" sz="quarter" idx="1"/>
          </p:nvPr>
        </p:nvSpPr>
        <p:spPr>
          <a:xfrm>
            <a:off x="6405715" y="0"/>
            <a:ext cx="4900956" cy="1007464"/>
          </a:xfrm>
          <a:prstGeom prst="rect">
            <a:avLst/>
          </a:prstGeom>
        </p:spPr>
        <p:txBody>
          <a:bodyPr vert="horz" lIns="91440" tIns="45720" rIns="91440" bIns="45720" rtlCol="0"/>
          <a:lstStyle>
            <a:lvl1pPr algn="r">
              <a:defRPr sz="1200"/>
            </a:lvl1pPr>
          </a:lstStyle>
          <a:p>
            <a:fld id="{3421FBE2-D7AF-034E-A3E8-B3AFB8825F2F}" type="datetimeFigureOut">
              <a:rPr lang="en-US" smtClean="0"/>
              <a:t>4/22/2024</a:t>
            </a:fld>
            <a:endParaRPr lang="en-US" dirty="0"/>
          </a:p>
        </p:txBody>
      </p:sp>
      <p:sp>
        <p:nvSpPr>
          <p:cNvPr id="4" name="Footer Placeholder 3">
            <a:extLst>
              <a:ext uri="{FF2B5EF4-FFF2-40B4-BE49-F238E27FC236}">
                <a16:creationId xmlns:a16="http://schemas.microsoft.com/office/drawing/2014/main" id="{2202C9E9-64FF-014C-96CA-5B97C999C1FF}"/>
              </a:ext>
            </a:extLst>
          </p:cNvPr>
          <p:cNvSpPr>
            <a:spLocks noGrp="1"/>
          </p:cNvSpPr>
          <p:nvPr>
            <p:ph type="ftr" sz="quarter" idx="2"/>
          </p:nvPr>
        </p:nvSpPr>
        <p:spPr>
          <a:xfrm>
            <a:off x="0" y="19096639"/>
            <a:ext cx="4900956" cy="100746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38FAC2-6080-3440-A5EF-CDB292825895}"/>
              </a:ext>
            </a:extLst>
          </p:cNvPr>
          <p:cNvSpPr>
            <a:spLocks noGrp="1"/>
          </p:cNvSpPr>
          <p:nvPr>
            <p:ph type="sldNum" sz="quarter" idx="3"/>
          </p:nvPr>
        </p:nvSpPr>
        <p:spPr>
          <a:xfrm>
            <a:off x="6405715" y="19096639"/>
            <a:ext cx="4900956" cy="1007462"/>
          </a:xfrm>
          <a:prstGeom prst="rect">
            <a:avLst/>
          </a:prstGeom>
        </p:spPr>
        <p:txBody>
          <a:bodyPr vert="horz" lIns="91440" tIns="45720" rIns="91440" bIns="45720" rtlCol="0" anchor="b"/>
          <a:lstStyle>
            <a:lvl1pPr algn="r">
              <a:defRPr sz="1200"/>
            </a:lvl1pPr>
          </a:lstStyle>
          <a:p>
            <a:fld id="{A0D59A62-6DDC-664C-B490-E4412C3B9B65}" type="slidenum">
              <a:rPr lang="en-US" smtClean="0"/>
              <a:t>‹#›</a:t>
            </a:fld>
            <a:endParaRPr lang="en-US" dirty="0"/>
          </a:p>
        </p:txBody>
      </p:sp>
    </p:spTree>
    <p:extLst>
      <p:ext uri="{BB962C8B-B14F-4D97-AF65-F5344CB8AC3E}">
        <p14:creationId xmlns:p14="http://schemas.microsoft.com/office/powerpoint/2010/main" val="1233492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900956" cy="1007464"/>
          </a:xfrm>
          <a:prstGeom prst="rect">
            <a:avLst/>
          </a:prstGeom>
        </p:spPr>
        <p:txBody>
          <a:bodyPr vert="horz" lIns="91440" tIns="45720" rIns="91440" bIns="45720" rtlCol="0"/>
          <a:lstStyle>
            <a:lvl1pPr algn="l">
              <a:defRPr sz="1200" b="0" i="0">
                <a:latin typeface="Roboto Condensed Light" panose="02000000000000000000" pitchFamily="2" charset="0"/>
              </a:defRPr>
            </a:lvl1pPr>
          </a:lstStyle>
          <a:p>
            <a:endParaRPr lang="en-US" dirty="0"/>
          </a:p>
        </p:txBody>
      </p:sp>
      <p:sp>
        <p:nvSpPr>
          <p:cNvPr id="3" name="Date Placeholder 2"/>
          <p:cNvSpPr>
            <a:spLocks noGrp="1"/>
          </p:cNvSpPr>
          <p:nvPr>
            <p:ph type="dt" idx="1"/>
          </p:nvPr>
        </p:nvSpPr>
        <p:spPr>
          <a:xfrm>
            <a:off x="6405715" y="0"/>
            <a:ext cx="4900956" cy="1007464"/>
          </a:xfrm>
          <a:prstGeom prst="rect">
            <a:avLst/>
          </a:prstGeom>
        </p:spPr>
        <p:txBody>
          <a:bodyPr vert="horz" lIns="91440" tIns="45720" rIns="91440" bIns="45720" rtlCol="0"/>
          <a:lstStyle>
            <a:lvl1pPr algn="r">
              <a:defRPr sz="1200" b="0" i="0">
                <a:latin typeface="Roboto Condensed Light" panose="02000000000000000000" pitchFamily="2" charset="0"/>
              </a:defRPr>
            </a:lvl1pPr>
          </a:lstStyle>
          <a:p>
            <a:fld id="{F0A9609A-B772-C646-9832-EF91D164CC90}" type="datetimeFigureOut">
              <a:rPr lang="en-US" smtClean="0"/>
              <a:pPr/>
              <a:t>4/22/2024</a:t>
            </a:fld>
            <a:endParaRPr lang="en-US" dirty="0"/>
          </a:p>
        </p:txBody>
      </p:sp>
      <p:sp>
        <p:nvSpPr>
          <p:cNvPr id="4" name="Slide Image Placeholder 3"/>
          <p:cNvSpPr>
            <a:spLocks noGrp="1" noRot="1" noChangeAspect="1"/>
          </p:cNvSpPr>
          <p:nvPr>
            <p:ph type="sldImg" idx="2"/>
          </p:nvPr>
        </p:nvSpPr>
        <p:spPr>
          <a:xfrm>
            <a:off x="-374650" y="2514600"/>
            <a:ext cx="12058650" cy="6783388"/>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1130578" y="9673900"/>
            <a:ext cx="9048194" cy="79186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9096639"/>
            <a:ext cx="4900956" cy="1007462"/>
          </a:xfrm>
          <a:prstGeom prst="rect">
            <a:avLst/>
          </a:prstGeom>
        </p:spPr>
        <p:txBody>
          <a:bodyPr vert="horz" lIns="91440" tIns="45720" rIns="91440" bIns="45720" rtlCol="0" anchor="b"/>
          <a:lstStyle>
            <a:lvl1pPr algn="l">
              <a:defRPr sz="1200" b="0" i="0">
                <a:latin typeface="Roboto Condensed Light" panose="02000000000000000000" pitchFamily="2" charset="0"/>
              </a:defRPr>
            </a:lvl1pPr>
          </a:lstStyle>
          <a:p>
            <a:endParaRPr lang="en-US" dirty="0"/>
          </a:p>
        </p:txBody>
      </p:sp>
      <p:sp>
        <p:nvSpPr>
          <p:cNvPr id="7" name="Slide Number Placeholder 6"/>
          <p:cNvSpPr>
            <a:spLocks noGrp="1"/>
          </p:cNvSpPr>
          <p:nvPr>
            <p:ph type="sldNum" sz="quarter" idx="5"/>
          </p:nvPr>
        </p:nvSpPr>
        <p:spPr>
          <a:xfrm>
            <a:off x="6405715" y="19096639"/>
            <a:ext cx="4900956" cy="1007462"/>
          </a:xfrm>
          <a:prstGeom prst="rect">
            <a:avLst/>
          </a:prstGeom>
        </p:spPr>
        <p:txBody>
          <a:bodyPr vert="horz" lIns="91440" tIns="45720" rIns="91440" bIns="45720" rtlCol="0" anchor="b"/>
          <a:lstStyle>
            <a:lvl1pPr algn="r">
              <a:defRPr sz="1200" b="0" i="0">
                <a:latin typeface="Roboto Condensed Light" panose="02000000000000000000" pitchFamily="2" charset="0"/>
              </a:defRPr>
            </a:lvl1pPr>
          </a:lstStyle>
          <a:p>
            <a:fld id="{06B0FC7D-8687-9A40-9CA8-0B2F00AB98E3}" type="slidenum">
              <a:rPr lang="en-US" smtClean="0"/>
              <a:pPr/>
              <a:t>‹#›</a:t>
            </a:fld>
            <a:endParaRPr lang="en-US" dirty="0"/>
          </a:p>
        </p:txBody>
      </p:sp>
    </p:spTree>
    <p:extLst>
      <p:ext uri="{BB962C8B-B14F-4D97-AF65-F5344CB8AC3E}">
        <p14:creationId xmlns:p14="http://schemas.microsoft.com/office/powerpoint/2010/main" val="2316559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Condensed Light" panose="02000000000000000000" pitchFamily="2" charset="0"/>
        <a:ea typeface="+mn-ea"/>
        <a:cs typeface="+mn-cs"/>
      </a:defRPr>
    </a:lvl1pPr>
    <a:lvl2pPr marL="457200" algn="l" defTabSz="914400" rtl="0" eaLnBrk="1" latinLnBrk="0" hangingPunct="1">
      <a:defRPr sz="1200" b="0" i="0" kern="1200">
        <a:solidFill>
          <a:schemeClr val="tx1"/>
        </a:solidFill>
        <a:latin typeface="Roboto Condensed Light" panose="02000000000000000000" pitchFamily="2" charset="0"/>
        <a:ea typeface="+mn-ea"/>
        <a:cs typeface="+mn-cs"/>
      </a:defRPr>
    </a:lvl2pPr>
    <a:lvl3pPr marL="914400" algn="l" defTabSz="914400" rtl="0" eaLnBrk="1" latinLnBrk="0" hangingPunct="1">
      <a:defRPr sz="1200" b="0" i="0" kern="1200">
        <a:solidFill>
          <a:schemeClr val="tx1"/>
        </a:solidFill>
        <a:latin typeface="Roboto Condensed Light" panose="02000000000000000000" pitchFamily="2" charset="0"/>
        <a:ea typeface="+mn-ea"/>
        <a:cs typeface="+mn-cs"/>
      </a:defRPr>
    </a:lvl3pPr>
    <a:lvl4pPr marL="1371600" algn="l" defTabSz="914400" rtl="0" eaLnBrk="1" latinLnBrk="0" hangingPunct="1">
      <a:defRPr sz="1200" b="0" i="0" kern="1200">
        <a:solidFill>
          <a:schemeClr val="tx1"/>
        </a:solidFill>
        <a:latin typeface="Roboto Condensed Light" panose="02000000000000000000" pitchFamily="2" charset="0"/>
        <a:ea typeface="+mn-ea"/>
        <a:cs typeface="+mn-cs"/>
      </a:defRPr>
    </a:lvl4pPr>
    <a:lvl5pPr marL="1828800" algn="l" defTabSz="914400" rtl="0" eaLnBrk="1" latinLnBrk="0" hangingPunct="1">
      <a:defRPr sz="1200" b="0" i="0" kern="1200">
        <a:solidFill>
          <a:schemeClr val="tx1"/>
        </a:solidFill>
        <a:latin typeface="Roboto Condensed Light"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6B0FC7D-8687-9A40-9CA8-0B2F00AB98E3}" type="slidenum">
              <a:rPr lang="en-US" smtClean="0"/>
              <a:pPr/>
              <a:t>1</a:t>
            </a:fld>
            <a:endParaRPr lang="en-US" dirty="0"/>
          </a:p>
        </p:txBody>
      </p:sp>
    </p:spTree>
    <p:extLst>
      <p:ext uri="{BB962C8B-B14F-4D97-AF65-F5344CB8AC3E}">
        <p14:creationId xmlns:p14="http://schemas.microsoft.com/office/powerpoint/2010/main" val="1114847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6B0FC7D-8687-9A40-9CA8-0B2F00AB98E3}" type="slidenum">
              <a:rPr lang="en-US" smtClean="0"/>
              <a:pPr/>
              <a:t>10</a:t>
            </a:fld>
            <a:endParaRPr lang="en-US" dirty="0"/>
          </a:p>
        </p:txBody>
      </p:sp>
    </p:spTree>
    <p:extLst>
      <p:ext uri="{BB962C8B-B14F-4D97-AF65-F5344CB8AC3E}">
        <p14:creationId xmlns:p14="http://schemas.microsoft.com/office/powerpoint/2010/main" val="33575710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6B0FC7D-8687-9A40-9CA8-0B2F00AB98E3}" type="slidenum">
              <a:rPr lang="en-US" smtClean="0"/>
              <a:pPr/>
              <a:t>11</a:t>
            </a:fld>
            <a:endParaRPr lang="en-US" dirty="0"/>
          </a:p>
        </p:txBody>
      </p:sp>
    </p:spTree>
    <p:extLst>
      <p:ext uri="{BB962C8B-B14F-4D97-AF65-F5344CB8AC3E}">
        <p14:creationId xmlns:p14="http://schemas.microsoft.com/office/powerpoint/2010/main" val="10564528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6B0FC7D-8687-9A40-9CA8-0B2F00AB98E3}" type="slidenum">
              <a:rPr lang="en-US" smtClean="0"/>
              <a:pPr/>
              <a:t>12</a:t>
            </a:fld>
            <a:endParaRPr lang="en-US" dirty="0"/>
          </a:p>
        </p:txBody>
      </p:sp>
    </p:spTree>
    <p:extLst>
      <p:ext uri="{BB962C8B-B14F-4D97-AF65-F5344CB8AC3E}">
        <p14:creationId xmlns:p14="http://schemas.microsoft.com/office/powerpoint/2010/main" val="3719141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6B0FC7D-8687-9A40-9CA8-0B2F00AB98E3}" type="slidenum">
              <a:rPr lang="en-US" smtClean="0"/>
              <a:pPr/>
              <a:t>13</a:t>
            </a:fld>
            <a:endParaRPr lang="en-US" dirty="0"/>
          </a:p>
        </p:txBody>
      </p:sp>
    </p:spTree>
    <p:extLst>
      <p:ext uri="{BB962C8B-B14F-4D97-AF65-F5344CB8AC3E}">
        <p14:creationId xmlns:p14="http://schemas.microsoft.com/office/powerpoint/2010/main" val="38758276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6B0FC7D-8687-9A40-9CA8-0B2F00AB98E3}" type="slidenum">
              <a:rPr lang="en-US" smtClean="0"/>
              <a:pPr/>
              <a:t>14</a:t>
            </a:fld>
            <a:endParaRPr lang="en-US" dirty="0"/>
          </a:p>
        </p:txBody>
      </p:sp>
    </p:spTree>
    <p:extLst>
      <p:ext uri="{BB962C8B-B14F-4D97-AF65-F5344CB8AC3E}">
        <p14:creationId xmlns:p14="http://schemas.microsoft.com/office/powerpoint/2010/main" val="7935937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 </a:t>
            </a:r>
          </a:p>
          <a:p>
            <a:endParaRPr lang="en-CA" dirty="0"/>
          </a:p>
        </p:txBody>
      </p:sp>
      <p:sp>
        <p:nvSpPr>
          <p:cNvPr id="4" name="Slide Number Placeholder 3"/>
          <p:cNvSpPr>
            <a:spLocks noGrp="1"/>
          </p:cNvSpPr>
          <p:nvPr>
            <p:ph type="sldNum" sz="quarter" idx="5"/>
          </p:nvPr>
        </p:nvSpPr>
        <p:spPr/>
        <p:txBody>
          <a:bodyPr/>
          <a:lstStyle/>
          <a:p>
            <a:pPr marL="0" marR="0" lvl="0" indent="0" algn="r" defTabSz="554492" rtl="0" eaLnBrk="1" fontAlgn="auto" latinLnBrk="0" hangingPunct="1">
              <a:lnSpc>
                <a:spcPct val="100000"/>
              </a:lnSpc>
              <a:spcBef>
                <a:spcPts val="0"/>
              </a:spcBef>
              <a:spcAft>
                <a:spcPts val="0"/>
              </a:spcAft>
              <a:buClrTx/>
              <a:buSzTx/>
              <a:buFontTx/>
              <a:buNone/>
              <a:tabLst/>
              <a:defRPr/>
            </a:pPr>
            <a:fld id="{06B0FC7D-8687-9A40-9CA8-0B2F00AB98E3}" type="slidenum">
              <a:rPr kumimoji="0" lang="en-US" sz="1200" b="0" i="0" u="none" strike="noStrike" kern="1200" cap="none" spc="0" normalizeH="0" baseline="0" noProof="0" smtClean="0">
                <a:ln>
                  <a:noFill/>
                </a:ln>
                <a:solidFill>
                  <a:prstClr val="black"/>
                </a:solidFill>
                <a:effectLst/>
                <a:uLnTx/>
                <a:uFillTx/>
                <a:latin typeface="Roboto Condensed Light" panose="02000000000000000000" pitchFamily="2" charset="0"/>
                <a:ea typeface="+mn-ea"/>
                <a:cs typeface="+mn-cs"/>
              </a:rPr>
              <a:pPr marL="0" marR="0" lvl="0" indent="0" algn="r" defTabSz="554492"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Roboto Condensed Light" panose="02000000000000000000" pitchFamily="2" charset="0"/>
              <a:ea typeface="+mn-ea"/>
              <a:cs typeface="+mn-cs"/>
            </a:endParaRPr>
          </a:p>
        </p:txBody>
      </p:sp>
    </p:spTree>
    <p:extLst>
      <p:ext uri="{BB962C8B-B14F-4D97-AF65-F5344CB8AC3E}">
        <p14:creationId xmlns:p14="http://schemas.microsoft.com/office/powerpoint/2010/main" val="25911501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554492" rtl="0" eaLnBrk="1" fontAlgn="auto" latinLnBrk="0" hangingPunct="1">
              <a:lnSpc>
                <a:spcPct val="100000"/>
              </a:lnSpc>
              <a:spcBef>
                <a:spcPts val="0"/>
              </a:spcBef>
              <a:spcAft>
                <a:spcPts val="0"/>
              </a:spcAft>
              <a:buClrTx/>
              <a:buSzTx/>
              <a:buFontTx/>
              <a:buNone/>
              <a:tabLst/>
              <a:defRPr/>
            </a:pPr>
            <a:fld id="{06B0FC7D-8687-9A40-9CA8-0B2F00AB98E3}" type="slidenum">
              <a:rPr kumimoji="0" lang="en-US" sz="1200" b="0" i="0" u="none" strike="noStrike" kern="1200" cap="none" spc="0" normalizeH="0" baseline="0" noProof="0" smtClean="0">
                <a:ln>
                  <a:noFill/>
                </a:ln>
                <a:solidFill>
                  <a:prstClr val="black"/>
                </a:solidFill>
                <a:effectLst/>
                <a:uLnTx/>
                <a:uFillTx/>
                <a:latin typeface="Roboto Condensed Light" panose="02000000000000000000" pitchFamily="2" charset="0"/>
                <a:ea typeface="+mn-ea"/>
                <a:cs typeface="+mn-cs"/>
              </a:rPr>
              <a:pPr marL="0" marR="0" lvl="0" indent="0" algn="r" defTabSz="554492"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Roboto Condensed Light" panose="02000000000000000000" pitchFamily="2" charset="0"/>
              <a:ea typeface="+mn-ea"/>
              <a:cs typeface="+mn-cs"/>
            </a:endParaRPr>
          </a:p>
        </p:txBody>
      </p:sp>
    </p:spTree>
    <p:extLst>
      <p:ext uri="{BB962C8B-B14F-4D97-AF65-F5344CB8AC3E}">
        <p14:creationId xmlns:p14="http://schemas.microsoft.com/office/powerpoint/2010/main" val="11025073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554492" rtl="0" eaLnBrk="1" fontAlgn="auto" latinLnBrk="0" hangingPunct="1">
              <a:lnSpc>
                <a:spcPct val="100000"/>
              </a:lnSpc>
              <a:spcBef>
                <a:spcPts val="0"/>
              </a:spcBef>
              <a:spcAft>
                <a:spcPts val="0"/>
              </a:spcAft>
              <a:buClrTx/>
              <a:buSzTx/>
              <a:buFontTx/>
              <a:buNone/>
              <a:tabLst/>
              <a:defRPr/>
            </a:pPr>
            <a:fld id="{06B0FC7D-8687-9A40-9CA8-0B2F00AB98E3}" type="slidenum">
              <a:rPr kumimoji="0" lang="en-US" sz="1200" b="0" i="0" u="none" strike="noStrike" kern="1200" cap="none" spc="0" normalizeH="0" baseline="0" noProof="0" smtClean="0">
                <a:ln>
                  <a:noFill/>
                </a:ln>
                <a:solidFill>
                  <a:prstClr val="black"/>
                </a:solidFill>
                <a:effectLst/>
                <a:uLnTx/>
                <a:uFillTx/>
                <a:latin typeface="Roboto Condensed Light" panose="02000000000000000000" pitchFamily="2" charset="0"/>
                <a:ea typeface="+mn-ea"/>
                <a:cs typeface="+mn-cs"/>
              </a:rPr>
              <a:pPr marL="0" marR="0" lvl="0" indent="0" algn="r" defTabSz="554492"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Roboto Condensed Light" panose="02000000000000000000" pitchFamily="2" charset="0"/>
              <a:ea typeface="+mn-ea"/>
              <a:cs typeface="+mn-cs"/>
            </a:endParaRPr>
          </a:p>
        </p:txBody>
      </p:sp>
    </p:spTree>
    <p:extLst>
      <p:ext uri="{BB962C8B-B14F-4D97-AF65-F5344CB8AC3E}">
        <p14:creationId xmlns:p14="http://schemas.microsoft.com/office/powerpoint/2010/main" val="4204153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554492" rtl="0" eaLnBrk="1" fontAlgn="auto" latinLnBrk="0" hangingPunct="1">
              <a:lnSpc>
                <a:spcPct val="100000"/>
              </a:lnSpc>
              <a:spcBef>
                <a:spcPts val="0"/>
              </a:spcBef>
              <a:spcAft>
                <a:spcPts val="0"/>
              </a:spcAft>
              <a:buClrTx/>
              <a:buSzTx/>
              <a:buFontTx/>
              <a:buNone/>
              <a:tabLst/>
              <a:defRPr/>
            </a:pPr>
            <a:fld id="{06B0FC7D-8687-9A40-9CA8-0B2F00AB98E3}" type="slidenum">
              <a:rPr kumimoji="0" lang="en-US" sz="1200" b="0" i="0" u="none" strike="noStrike" kern="1200" cap="none" spc="0" normalizeH="0" baseline="0" noProof="0" smtClean="0">
                <a:ln>
                  <a:noFill/>
                </a:ln>
                <a:solidFill>
                  <a:prstClr val="black"/>
                </a:solidFill>
                <a:effectLst/>
                <a:uLnTx/>
                <a:uFillTx/>
                <a:latin typeface="Roboto Condensed Light" panose="02000000000000000000" pitchFamily="2" charset="0"/>
                <a:ea typeface="+mn-ea"/>
                <a:cs typeface="+mn-cs"/>
              </a:rPr>
              <a:pPr marL="0" marR="0" lvl="0" indent="0" algn="r" defTabSz="554492"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Roboto Condensed Light" panose="02000000000000000000" pitchFamily="2" charset="0"/>
              <a:ea typeface="+mn-ea"/>
              <a:cs typeface="+mn-cs"/>
            </a:endParaRPr>
          </a:p>
        </p:txBody>
      </p:sp>
    </p:spTree>
    <p:extLst>
      <p:ext uri="{BB962C8B-B14F-4D97-AF65-F5344CB8AC3E}">
        <p14:creationId xmlns:p14="http://schemas.microsoft.com/office/powerpoint/2010/main" val="25611590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554492" rtl="0" eaLnBrk="1" fontAlgn="auto" latinLnBrk="0" hangingPunct="1">
              <a:lnSpc>
                <a:spcPct val="100000"/>
              </a:lnSpc>
              <a:spcBef>
                <a:spcPts val="0"/>
              </a:spcBef>
              <a:spcAft>
                <a:spcPts val="0"/>
              </a:spcAft>
              <a:buClrTx/>
              <a:buSzTx/>
              <a:buFontTx/>
              <a:buNone/>
              <a:tabLst/>
              <a:defRPr/>
            </a:pPr>
            <a:fld id="{06B0FC7D-8687-9A40-9CA8-0B2F00AB98E3}" type="slidenum">
              <a:rPr kumimoji="0" lang="en-US" sz="1200" b="0" i="0" u="none" strike="noStrike" kern="1200" cap="none" spc="0" normalizeH="0" baseline="0" noProof="0" smtClean="0">
                <a:ln>
                  <a:noFill/>
                </a:ln>
                <a:solidFill>
                  <a:prstClr val="black"/>
                </a:solidFill>
                <a:effectLst/>
                <a:uLnTx/>
                <a:uFillTx/>
                <a:latin typeface="Roboto Condensed Light" panose="02000000000000000000" pitchFamily="2" charset="0"/>
                <a:ea typeface="+mn-ea"/>
                <a:cs typeface="+mn-cs"/>
              </a:rPr>
              <a:pPr marL="0" marR="0" lvl="0" indent="0" algn="r" defTabSz="554492"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Roboto Condensed Light" panose="02000000000000000000" pitchFamily="2" charset="0"/>
              <a:ea typeface="+mn-ea"/>
              <a:cs typeface="+mn-cs"/>
            </a:endParaRPr>
          </a:p>
        </p:txBody>
      </p:sp>
    </p:spTree>
    <p:extLst>
      <p:ext uri="{BB962C8B-B14F-4D97-AF65-F5344CB8AC3E}">
        <p14:creationId xmlns:p14="http://schemas.microsoft.com/office/powerpoint/2010/main" val="3734216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6B0FC7D-8687-9A40-9CA8-0B2F00AB98E3}" type="slidenum">
              <a:rPr lang="en-US" smtClean="0"/>
              <a:pPr/>
              <a:t>2</a:t>
            </a:fld>
            <a:endParaRPr lang="en-US" dirty="0"/>
          </a:p>
        </p:txBody>
      </p:sp>
    </p:spTree>
    <p:extLst>
      <p:ext uri="{BB962C8B-B14F-4D97-AF65-F5344CB8AC3E}">
        <p14:creationId xmlns:p14="http://schemas.microsoft.com/office/powerpoint/2010/main" val="41786578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554492" rtl="0" eaLnBrk="1" fontAlgn="auto" latinLnBrk="0" hangingPunct="1">
              <a:lnSpc>
                <a:spcPct val="100000"/>
              </a:lnSpc>
              <a:spcBef>
                <a:spcPts val="0"/>
              </a:spcBef>
              <a:spcAft>
                <a:spcPts val="0"/>
              </a:spcAft>
              <a:buClrTx/>
              <a:buSzTx/>
              <a:buFontTx/>
              <a:buNone/>
              <a:tabLst/>
              <a:defRPr/>
            </a:pPr>
            <a:fld id="{06B0FC7D-8687-9A40-9CA8-0B2F00AB98E3}" type="slidenum">
              <a:rPr kumimoji="0" lang="en-US" sz="1200" b="0" i="0" u="none" strike="noStrike" kern="1200" cap="none" spc="0" normalizeH="0" baseline="0" noProof="0" smtClean="0">
                <a:ln>
                  <a:noFill/>
                </a:ln>
                <a:solidFill>
                  <a:prstClr val="black"/>
                </a:solidFill>
                <a:effectLst/>
                <a:uLnTx/>
                <a:uFillTx/>
                <a:latin typeface="Roboto Condensed Light" panose="02000000000000000000" pitchFamily="2" charset="0"/>
                <a:ea typeface="+mn-ea"/>
                <a:cs typeface="+mn-cs"/>
              </a:rPr>
              <a:pPr marL="0" marR="0" lvl="0" indent="0" algn="r" defTabSz="554492"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Roboto Condensed Light" panose="02000000000000000000" pitchFamily="2" charset="0"/>
              <a:ea typeface="+mn-ea"/>
              <a:cs typeface="+mn-cs"/>
            </a:endParaRPr>
          </a:p>
        </p:txBody>
      </p:sp>
    </p:spTree>
    <p:extLst>
      <p:ext uri="{BB962C8B-B14F-4D97-AF65-F5344CB8AC3E}">
        <p14:creationId xmlns:p14="http://schemas.microsoft.com/office/powerpoint/2010/main" val="35833008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554492" rtl="0" eaLnBrk="1" fontAlgn="auto" latinLnBrk="0" hangingPunct="1">
              <a:lnSpc>
                <a:spcPct val="100000"/>
              </a:lnSpc>
              <a:spcBef>
                <a:spcPts val="0"/>
              </a:spcBef>
              <a:spcAft>
                <a:spcPts val="0"/>
              </a:spcAft>
              <a:buClrTx/>
              <a:buSzTx/>
              <a:buFontTx/>
              <a:buNone/>
              <a:tabLst/>
              <a:defRPr/>
            </a:pPr>
            <a:fld id="{06B0FC7D-8687-9A40-9CA8-0B2F00AB98E3}" type="slidenum">
              <a:rPr kumimoji="0" lang="en-US" sz="1200" b="0" i="0" u="none" strike="noStrike" kern="1200" cap="none" spc="0" normalizeH="0" baseline="0" noProof="0" smtClean="0">
                <a:ln>
                  <a:noFill/>
                </a:ln>
                <a:solidFill>
                  <a:prstClr val="black"/>
                </a:solidFill>
                <a:effectLst/>
                <a:uLnTx/>
                <a:uFillTx/>
                <a:latin typeface="Roboto Condensed Light" panose="02000000000000000000" pitchFamily="2" charset="0"/>
                <a:ea typeface="+mn-ea"/>
                <a:cs typeface="+mn-cs"/>
              </a:rPr>
              <a:pPr marL="0" marR="0" lvl="0" indent="0" algn="r" defTabSz="554492"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Roboto Condensed Light" panose="02000000000000000000" pitchFamily="2" charset="0"/>
              <a:ea typeface="+mn-ea"/>
              <a:cs typeface="+mn-cs"/>
            </a:endParaRPr>
          </a:p>
        </p:txBody>
      </p:sp>
    </p:spTree>
    <p:extLst>
      <p:ext uri="{BB962C8B-B14F-4D97-AF65-F5344CB8AC3E}">
        <p14:creationId xmlns:p14="http://schemas.microsoft.com/office/powerpoint/2010/main" val="9611083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554492" rtl="0" eaLnBrk="1" fontAlgn="auto" latinLnBrk="0" hangingPunct="1">
              <a:lnSpc>
                <a:spcPct val="100000"/>
              </a:lnSpc>
              <a:spcBef>
                <a:spcPts val="0"/>
              </a:spcBef>
              <a:spcAft>
                <a:spcPts val="0"/>
              </a:spcAft>
              <a:buClrTx/>
              <a:buSzTx/>
              <a:buFontTx/>
              <a:buNone/>
              <a:tabLst/>
              <a:defRPr/>
            </a:pPr>
            <a:fld id="{06B0FC7D-8687-9A40-9CA8-0B2F00AB98E3}" type="slidenum">
              <a:rPr kumimoji="0" lang="en-US" sz="1200" b="0" i="0" u="none" strike="noStrike" kern="1200" cap="none" spc="0" normalizeH="0" baseline="0" noProof="0" smtClean="0">
                <a:ln>
                  <a:noFill/>
                </a:ln>
                <a:solidFill>
                  <a:prstClr val="black"/>
                </a:solidFill>
                <a:effectLst/>
                <a:uLnTx/>
                <a:uFillTx/>
                <a:latin typeface="Roboto Condensed Light" panose="02000000000000000000" pitchFamily="2" charset="0"/>
                <a:ea typeface="+mn-ea"/>
                <a:cs typeface="+mn-cs"/>
              </a:rPr>
              <a:pPr marL="0" marR="0" lvl="0" indent="0" algn="r" defTabSz="554492"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Roboto Condensed Light" panose="02000000000000000000" pitchFamily="2" charset="0"/>
              <a:ea typeface="+mn-ea"/>
              <a:cs typeface="+mn-cs"/>
            </a:endParaRPr>
          </a:p>
        </p:txBody>
      </p:sp>
    </p:spTree>
    <p:extLst>
      <p:ext uri="{BB962C8B-B14F-4D97-AF65-F5344CB8AC3E}">
        <p14:creationId xmlns:p14="http://schemas.microsoft.com/office/powerpoint/2010/main" val="31251636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554492" rtl="0" eaLnBrk="1" fontAlgn="auto" latinLnBrk="0" hangingPunct="1">
              <a:lnSpc>
                <a:spcPct val="100000"/>
              </a:lnSpc>
              <a:spcBef>
                <a:spcPts val="0"/>
              </a:spcBef>
              <a:spcAft>
                <a:spcPts val="0"/>
              </a:spcAft>
              <a:buClrTx/>
              <a:buSzTx/>
              <a:buFontTx/>
              <a:buNone/>
              <a:tabLst/>
              <a:defRPr/>
            </a:pPr>
            <a:fld id="{06B0FC7D-8687-9A40-9CA8-0B2F00AB98E3}" type="slidenum">
              <a:rPr kumimoji="0" lang="en-US" sz="1200" b="0" i="0" u="none" strike="noStrike" kern="1200" cap="none" spc="0" normalizeH="0" baseline="0" noProof="0" smtClean="0">
                <a:ln>
                  <a:noFill/>
                </a:ln>
                <a:solidFill>
                  <a:prstClr val="black"/>
                </a:solidFill>
                <a:effectLst/>
                <a:uLnTx/>
                <a:uFillTx/>
                <a:latin typeface="Roboto Condensed Light" panose="02000000000000000000" pitchFamily="2" charset="0"/>
                <a:ea typeface="+mn-ea"/>
                <a:cs typeface="+mn-cs"/>
              </a:rPr>
              <a:pPr marL="0" marR="0" lvl="0" indent="0" algn="r" defTabSz="554492"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Roboto Condensed Light" panose="02000000000000000000" pitchFamily="2" charset="0"/>
              <a:ea typeface="+mn-ea"/>
              <a:cs typeface="+mn-cs"/>
            </a:endParaRPr>
          </a:p>
        </p:txBody>
      </p:sp>
    </p:spTree>
    <p:extLst>
      <p:ext uri="{BB962C8B-B14F-4D97-AF65-F5344CB8AC3E}">
        <p14:creationId xmlns:p14="http://schemas.microsoft.com/office/powerpoint/2010/main" val="11029589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554492" rtl="0" eaLnBrk="1" fontAlgn="auto" latinLnBrk="0" hangingPunct="1">
              <a:lnSpc>
                <a:spcPct val="100000"/>
              </a:lnSpc>
              <a:spcBef>
                <a:spcPts val="0"/>
              </a:spcBef>
              <a:spcAft>
                <a:spcPts val="0"/>
              </a:spcAft>
              <a:buClrTx/>
              <a:buSzTx/>
              <a:buFontTx/>
              <a:buNone/>
              <a:tabLst/>
              <a:defRPr/>
            </a:pPr>
            <a:fld id="{06B0FC7D-8687-9A40-9CA8-0B2F00AB98E3}" type="slidenum">
              <a:rPr kumimoji="0" lang="en-US" sz="1200" b="0" i="0" u="none" strike="noStrike" kern="1200" cap="none" spc="0" normalizeH="0" baseline="0" noProof="0" smtClean="0">
                <a:ln>
                  <a:noFill/>
                </a:ln>
                <a:solidFill>
                  <a:prstClr val="black"/>
                </a:solidFill>
                <a:effectLst/>
                <a:uLnTx/>
                <a:uFillTx/>
                <a:latin typeface="Roboto Condensed Light" panose="02000000000000000000" pitchFamily="2" charset="0"/>
                <a:ea typeface="+mn-ea"/>
                <a:cs typeface="+mn-cs"/>
              </a:rPr>
              <a:pPr marL="0" marR="0" lvl="0" indent="0" algn="r" defTabSz="554492"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Roboto Condensed Light" panose="02000000000000000000" pitchFamily="2" charset="0"/>
              <a:ea typeface="+mn-ea"/>
              <a:cs typeface="+mn-cs"/>
            </a:endParaRPr>
          </a:p>
        </p:txBody>
      </p:sp>
    </p:spTree>
    <p:extLst>
      <p:ext uri="{BB962C8B-B14F-4D97-AF65-F5344CB8AC3E}">
        <p14:creationId xmlns:p14="http://schemas.microsoft.com/office/powerpoint/2010/main" val="15043771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554492" rtl="0" eaLnBrk="1" fontAlgn="auto" latinLnBrk="0" hangingPunct="1">
              <a:lnSpc>
                <a:spcPct val="100000"/>
              </a:lnSpc>
              <a:spcBef>
                <a:spcPts val="0"/>
              </a:spcBef>
              <a:spcAft>
                <a:spcPts val="0"/>
              </a:spcAft>
              <a:buClrTx/>
              <a:buSzTx/>
              <a:buFontTx/>
              <a:buNone/>
              <a:tabLst/>
              <a:defRPr/>
            </a:pPr>
            <a:fld id="{06B0FC7D-8687-9A40-9CA8-0B2F00AB98E3}" type="slidenum">
              <a:rPr kumimoji="0" lang="en-US" sz="1200" b="0" i="0" u="none" strike="noStrike" kern="1200" cap="none" spc="0" normalizeH="0" baseline="0" noProof="0" smtClean="0">
                <a:ln>
                  <a:noFill/>
                </a:ln>
                <a:solidFill>
                  <a:prstClr val="black"/>
                </a:solidFill>
                <a:effectLst/>
                <a:uLnTx/>
                <a:uFillTx/>
                <a:latin typeface="Roboto Condensed Light" panose="02000000000000000000" pitchFamily="2" charset="0"/>
                <a:ea typeface="+mn-ea"/>
                <a:cs typeface="+mn-cs"/>
              </a:rPr>
              <a:pPr marL="0" marR="0" lvl="0" indent="0" algn="r" defTabSz="554492"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Roboto Condensed Light" panose="02000000000000000000" pitchFamily="2" charset="0"/>
              <a:ea typeface="+mn-ea"/>
              <a:cs typeface="+mn-cs"/>
            </a:endParaRPr>
          </a:p>
        </p:txBody>
      </p:sp>
    </p:spTree>
    <p:extLst>
      <p:ext uri="{BB962C8B-B14F-4D97-AF65-F5344CB8AC3E}">
        <p14:creationId xmlns:p14="http://schemas.microsoft.com/office/powerpoint/2010/main" val="29261698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554492" rtl="0" eaLnBrk="1" fontAlgn="auto" latinLnBrk="0" hangingPunct="1">
              <a:lnSpc>
                <a:spcPct val="100000"/>
              </a:lnSpc>
              <a:spcBef>
                <a:spcPts val="0"/>
              </a:spcBef>
              <a:spcAft>
                <a:spcPts val="0"/>
              </a:spcAft>
              <a:buClrTx/>
              <a:buSzTx/>
              <a:buFontTx/>
              <a:buNone/>
              <a:tabLst/>
              <a:defRPr/>
            </a:pPr>
            <a:fld id="{06B0FC7D-8687-9A40-9CA8-0B2F00AB98E3}" type="slidenum">
              <a:rPr kumimoji="0" lang="en-US" sz="1200" b="0" i="0" u="none" strike="noStrike" kern="1200" cap="none" spc="0" normalizeH="0" baseline="0" noProof="0" smtClean="0">
                <a:ln>
                  <a:noFill/>
                </a:ln>
                <a:solidFill>
                  <a:prstClr val="black"/>
                </a:solidFill>
                <a:effectLst/>
                <a:uLnTx/>
                <a:uFillTx/>
                <a:latin typeface="Roboto Condensed Light" panose="02000000000000000000" pitchFamily="2" charset="0"/>
                <a:ea typeface="+mn-ea"/>
                <a:cs typeface="+mn-cs"/>
              </a:rPr>
              <a:pPr marL="0" marR="0" lvl="0" indent="0" algn="r" defTabSz="554492"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Roboto Condensed Light" panose="02000000000000000000" pitchFamily="2" charset="0"/>
              <a:ea typeface="+mn-ea"/>
              <a:cs typeface="+mn-cs"/>
            </a:endParaRPr>
          </a:p>
        </p:txBody>
      </p:sp>
    </p:spTree>
    <p:extLst>
      <p:ext uri="{BB962C8B-B14F-4D97-AF65-F5344CB8AC3E}">
        <p14:creationId xmlns:p14="http://schemas.microsoft.com/office/powerpoint/2010/main" val="34479651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554492" rtl="0" eaLnBrk="1" fontAlgn="auto" latinLnBrk="0" hangingPunct="1">
              <a:lnSpc>
                <a:spcPct val="100000"/>
              </a:lnSpc>
              <a:spcBef>
                <a:spcPts val="0"/>
              </a:spcBef>
              <a:spcAft>
                <a:spcPts val="0"/>
              </a:spcAft>
              <a:buClrTx/>
              <a:buSzTx/>
              <a:buFontTx/>
              <a:buNone/>
              <a:tabLst/>
              <a:defRPr/>
            </a:pPr>
            <a:fld id="{06B0FC7D-8687-9A40-9CA8-0B2F00AB98E3}" type="slidenum">
              <a:rPr kumimoji="0" lang="en-US" sz="1200" b="0" i="0" u="none" strike="noStrike" kern="1200" cap="none" spc="0" normalizeH="0" baseline="0" noProof="0" smtClean="0">
                <a:ln>
                  <a:noFill/>
                </a:ln>
                <a:solidFill>
                  <a:prstClr val="black"/>
                </a:solidFill>
                <a:effectLst/>
                <a:uLnTx/>
                <a:uFillTx/>
                <a:latin typeface="Roboto Condensed Light" panose="02000000000000000000" pitchFamily="2" charset="0"/>
                <a:ea typeface="+mn-ea"/>
                <a:cs typeface="+mn-cs"/>
              </a:rPr>
              <a:pPr marL="0" marR="0" lvl="0" indent="0" algn="r" defTabSz="554492"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Roboto Condensed Light" panose="02000000000000000000" pitchFamily="2" charset="0"/>
              <a:ea typeface="+mn-ea"/>
              <a:cs typeface="+mn-cs"/>
            </a:endParaRPr>
          </a:p>
        </p:txBody>
      </p:sp>
    </p:spTree>
    <p:extLst>
      <p:ext uri="{BB962C8B-B14F-4D97-AF65-F5344CB8AC3E}">
        <p14:creationId xmlns:p14="http://schemas.microsoft.com/office/powerpoint/2010/main" val="12089734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554492" rtl="0" eaLnBrk="1" fontAlgn="auto" latinLnBrk="0" hangingPunct="1">
              <a:lnSpc>
                <a:spcPct val="100000"/>
              </a:lnSpc>
              <a:spcBef>
                <a:spcPts val="0"/>
              </a:spcBef>
              <a:spcAft>
                <a:spcPts val="0"/>
              </a:spcAft>
              <a:buClrTx/>
              <a:buSzTx/>
              <a:buFontTx/>
              <a:buNone/>
              <a:tabLst/>
              <a:defRPr/>
            </a:pPr>
            <a:fld id="{06B0FC7D-8687-9A40-9CA8-0B2F00AB98E3}" type="slidenum">
              <a:rPr kumimoji="0" lang="en-US" sz="1200" b="0" i="0" u="none" strike="noStrike" kern="1200" cap="none" spc="0" normalizeH="0" baseline="0" noProof="0" smtClean="0">
                <a:ln>
                  <a:noFill/>
                </a:ln>
                <a:solidFill>
                  <a:prstClr val="black"/>
                </a:solidFill>
                <a:effectLst/>
                <a:uLnTx/>
                <a:uFillTx/>
                <a:latin typeface="Roboto Condensed Light" panose="02000000000000000000" pitchFamily="2" charset="0"/>
                <a:ea typeface="+mn-ea"/>
                <a:cs typeface="+mn-cs"/>
              </a:rPr>
              <a:pPr marL="0" marR="0" lvl="0" indent="0" algn="r" defTabSz="554492"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Roboto Condensed Light" panose="02000000000000000000" pitchFamily="2" charset="0"/>
              <a:ea typeface="+mn-ea"/>
              <a:cs typeface="+mn-cs"/>
            </a:endParaRPr>
          </a:p>
        </p:txBody>
      </p:sp>
    </p:spTree>
    <p:extLst>
      <p:ext uri="{BB962C8B-B14F-4D97-AF65-F5344CB8AC3E}">
        <p14:creationId xmlns:p14="http://schemas.microsoft.com/office/powerpoint/2010/main" val="9635325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6B0FC7D-8687-9A40-9CA8-0B2F00AB98E3}" type="slidenum">
              <a:rPr lang="en-US" smtClean="0"/>
              <a:pPr/>
              <a:t>29</a:t>
            </a:fld>
            <a:endParaRPr lang="en-US" dirty="0"/>
          </a:p>
        </p:txBody>
      </p:sp>
    </p:spTree>
    <p:extLst>
      <p:ext uri="{BB962C8B-B14F-4D97-AF65-F5344CB8AC3E}">
        <p14:creationId xmlns:p14="http://schemas.microsoft.com/office/powerpoint/2010/main" val="35864330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6B0FC7D-8687-9A40-9CA8-0B2F00AB98E3}" type="slidenum">
              <a:rPr lang="en-US" smtClean="0"/>
              <a:pPr/>
              <a:t>3</a:t>
            </a:fld>
            <a:endParaRPr lang="en-US" dirty="0"/>
          </a:p>
        </p:txBody>
      </p:sp>
    </p:spTree>
    <p:extLst>
      <p:ext uri="{BB962C8B-B14F-4D97-AF65-F5344CB8AC3E}">
        <p14:creationId xmlns:p14="http://schemas.microsoft.com/office/powerpoint/2010/main" val="3397991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6B0FC7D-8687-9A40-9CA8-0B2F00AB98E3}" type="slidenum">
              <a:rPr lang="en-US" smtClean="0"/>
              <a:pPr/>
              <a:t>4</a:t>
            </a:fld>
            <a:endParaRPr lang="en-US" dirty="0"/>
          </a:p>
        </p:txBody>
      </p:sp>
    </p:spTree>
    <p:extLst>
      <p:ext uri="{BB962C8B-B14F-4D97-AF65-F5344CB8AC3E}">
        <p14:creationId xmlns:p14="http://schemas.microsoft.com/office/powerpoint/2010/main" val="3636418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6B0FC7D-8687-9A40-9CA8-0B2F00AB98E3}" type="slidenum">
              <a:rPr lang="en-US" smtClean="0"/>
              <a:pPr/>
              <a:t>5</a:t>
            </a:fld>
            <a:endParaRPr lang="en-US" dirty="0"/>
          </a:p>
        </p:txBody>
      </p:sp>
    </p:spTree>
    <p:extLst>
      <p:ext uri="{BB962C8B-B14F-4D97-AF65-F5344CB8AC3E}">
        <p14:creationId xmlns:p14="http://schemas.microsoft.com/office/powerpoint/2010/main" val="2679735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6B0FC7D-8687-9A40-9CA8-0B2F00AB98E3}" type="slidenum">
              <a:rPr lang="en-US" smtClean="0"/>
              <a:pPr/>
              <a:t>6</a:t>
            </a:fld>
            <a:endParaRPr lang="en-US" dirty="0"/>
          </a:p>
        </p:txBody>
      </p:sp>
    </p:spTree>
    <p:extLst>
      <p:ext uri="{BB962C8B-B14F-4D97-AF65-F5344CB8AC3E}">
        <p14:creationId xmlns:p14="http://schemas.microsoft.com/office/powerpoint/2010/main" val="32512831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6B0FC7D-8687-9A40-9CA8-0B2F00AB98E3}" type="slidenum">
              <a:rPr lang="en-US" smtClean="0"/>
              <a:pPr/>
              <a:t>7</a:t>
            </a:fld>
            <a:endParaRPr lang="en-US" dirty="0"/>
          </a:p>
        </p:txBody>
      </p:sp>
    </p:spTree>
    <p:extLst>
      <p:ext uri="{BB962C8B-B14F-4D97-AF65-F5344CB8AC3E}">
        <p14:creationId xmlns:p14="http://schemas.microsoft.com/office/powerpoint/2010/main" val="1018379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6B0FC7D-8687-9A40-9CA8-0B2F00AB98E3}" type="slidenum">
              <a:rPr lang="en-US" smtClean="0"/>
              <a:pPr/>
              <a:t>8</a:t>
            </a:fld>
            <a:endParaRPr lang="en-US" dirty="0"/>
          </a:p>
        </p:txBody>
      </p:sp>
    </p:spTree>
    <p:extLst>
      <p:ext uri="{BB962C8B-B14F-4D97-AF65-F5344CB8AC3E}">
        <p14:creationId xmlns:p14="http://schemas.microsoft.com/office/powerpoint/2010/main" val="7280410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6B0FC7D-8687-9A40-9CA8-0B2F00AB98E3}" type="slidenum">
              <a:rPr lang="en-US" smtClean="0"/>
              <a:pPr/>
              <a:t>9</a:t>
            </a:fld>
            <a:endParaRPr lang="en-US" dirty="0"/>
          </a:p>
        </p:txBody>
      </p:sp>
    </p:spTree>
    <p:extLst>
      <p:ext uri="{BB962C8B-B14F-4D97-AF65-F5344CB8AC3E}">
        <p14:creationId xmlns:p14="http://schemas.microsoft.com/office/powerpoint/2010/main" val="42918242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hyperlink" Target="http://www.accenture.com/SiteCollectionDocuments/PDF/OutlookPDF_AgileOrganization_02" TargetMode="External"/><Relationship Id="rId2" Type="http://schemas.openxmlformats.org/officeDocument/2006/relationships/hyperlink" Target="http://www.forbes.com/sites/joshbersin/2013/05/06/time-to-scrap-performance-" TargetMode="External"/><Relationship Id="rId1" Type="http://schemas.openxmlformats.org/officeDocument/2006/relationships/slideMaster" Target="../slideMasters/slideMaster2.xml"/><Relationship Id="rId6" Type="http://schemas.openxmlformats.org/officeDocument/2006/relationships/hyperlink" Target="http://ryanestis.com/adobe-interview/" TargetMode="External"/><Relationship Id="rId5" Type="http://schemas.openxmlformats.org/officeDocument/2006/relationships/hyperlink" Target="http://www.forbes.com/sites/stevedenning/2012/04/17/" TargetMode="External"/><Relationship Id="rId4" Type="http://schemas.openxmlformats.org/officeDocument/2006/relationships/hyperlink" Target="http://www.huffingtonpost.com/samuel-culbert/performance-"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Light-B">
    <p:bg>
      <p:bgPr>
        <a:blipFill dpi="0" rotWithShape="1">
          <a:blip r:embed="rId2">
            <a:alphaModFix amt="85000"/>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6CED198-04B0-1D4B-9CF9-27BE895D0690}"/>
              </a:ext>
            </a:extLst>
          </p:cNvPr>
          <p:cNvSpPr>
            <a:spLocks noGrp="1"/>
          </p:cNvSpPr>
          <p:nvPr>
            <p:ph type="body" sz="quarter" idx="10" hasCustomPrompt="1"/>
          </p:nvPr>
        </p:nvSpPr>
        <p:spPr>
          <a:xfrm>
            <a:off x="650874" y="1391732"/>
            <a:ext cx="7385845" cy="1306512"/>
          </a:xfrm>
          <a:prstGeom prst="rect">
            <a:avLst/>
          </a:prstGeom>
        </p:spPr>
        <p:txBody>
          <a:bodyPr/>
          <a:lstStyle>
            <a:lvl1pPr>
              <a:lnSpc>
                <a:spcPct val="90000"/>
              </a:lnSpc>
              <a:defRPr sz="4400" b="1" i="0">
                <a:solidFill>
                  <a:srgbClr val="41439A"/>
                </a:solidFill>
                <a:latin typeface="Montserrat SemiBold" pitchFamily="2" charset="77"/>
              </a:defRPr>
            </a:lvl1pPr>
            <a:lvl2pPr>
              <a:defRPr sz="4400" b="1" i="0">
                <a:solidFill>
                  <a:schemeClr val="bg1"/>
                </a:solidFill>
                <a:latin typeface="Montserrat SemiBold" pitchFamily="2" charset="77"/>
              </a:defRPr>
            </a:lvl2pPr>
            <a:lvl3pPr>
              <a:defRPr sz="4400" b="1" i="0">
                <a:solidFill>
                  <a:schemeClr val="bg1"/>
                </a:solidFill>
                <a:latin typeface="Montserrat SemiBold" pitchFamily="2" charset="77"/>
              </a:defRPr>
            </a:lvl3pPr>
            <a:lvl4pPr>
              <a:defRPr sz="4400" b="1" i="0">
                <a:solidFill>
                  <a:schemeClr val="bg1"/>
                </a:solidFill>
                <a:latin typeface="Montserrat SemiBold" pitchFamily="2" charset="77"/>
              </a:defRPr>
            </a:lvl4pPr>
            <a:lvl5pPr>
              <a:defRPr sz="4400" b="1" i="0">
                <a:solidFill>
                  <a:schemeClr val="bg1"/>
                </a:solidFill>
                <a:latin typeface="Montserrat SemiBold" pitchFamily="2" charset="77"/>
              </a:defRPr>
            </a:lvl5pPr>
          </a:lstStyle>
          <a:p>
            <a:pPr lvl="0"/>
            <a:r>
              <a:rPr lang="en-US"/>
              <a:t>Observe The Evolution of Quantum Capacity</a:t>
            </a:r>
          </a:p>
        </p:txBody>
      </p:sp>
      <p:sp>
        <p:nvSpPr>
          <p:cNvPr id="5" name="Text Placeholder 12">
            <a:extLst>
              <a:ext uri="{FF2B5EF4-FFF2-40B4-BE49-F238E27FC236}">
                <a16:creationId xmlns:a16="http://schemas.microsoft.com/office/drawing/2014/main" id="{A4CCF3E3-77ED-8B47-BA4F-C8AA5DC7EF51}"/>
              </a:ext>
            </a:extLst>
          </p:cNvPr>
          <p:cNvSpPr>
            <a:spLocks noGrp="1"/>
          </p:cNvSpPr>
          <p:nvPr>
            <p:ph type="body" sz="quarter" idx="11" hasCustomPrompt="1"/>
          </p:nvPr>
        </p:nvSpPr>
        <p:spPr>
          <a:xfrm>
            <a:off x="650875" y="2794290"/>
            <a:ext cx="5703626" cy="1893887"/>
          </a:xfrm>
          <a:prstGeom prst="rect">
            <a:avLst/>
          </a:prstGeom>
        </p:spPr>
        <p:txBody>
          <a:bodyPr/>
          <a:lstStyle>
            <a:lvl1pPr>
              <a:lnSpc>
                <a:spcPct val="110000"/>
              </a:lnSpc>
              <a:defRPr lang="en-US" sz="2800" b="0" i="0">
                <a:solidFill>
                  <a:srgbClr val="858585"/>
                </a:solidFill>
                <a:latin typeface="Roboto Condensed Light" panose="02000000000000000000" pitchFamily="2" charset="0"/>
                <a:ea typeface="Roboto Condensed Light" panose="02000000000000000000" pitchFamily="2" charset="0"/>
                <a:cs typeface="+mn-cs"/>
              </a:defRPr>
            </a:lvl1pPr>
            <a:lvl2pPr>
              <a:defRPr sz="3000" b="0" i="0">
                <a:solidFill>
                  <a:schemeClr val="bg1"/>
                </a:solidFill>
                <a:latin typeface="Exo Light" pitchFamily="2" charset="77"/>
              </a:defRPr>
            </a:lvl2pPr>
            <a:lvl3pPr>
              <a:defRPr sz="3000" b="0" i="0">
                <a:solidFill>
                  <a:schemeClr val="bg1"/>
                </a:solidFill>
                <a:latin typeface="Exo Light" pitchFamily="2" charset="77"/>
              </a:defRPr>
            </a:lvl3pPr>
            <a:lvl4pPr>
              <a:defRPr sz="3000" b="0" i="0">
                <a:solidFill>
                  <a:schemeClr val="bg1"/>
                </a:solidFill>
                <a:latin typeface="Exo Light" pitchFamily="2" charset="77"/>
              </a:defRPr>
            </a:lvl4pPr>
            <a:lvl5pPr>
              <a:defRPr sz="3000" b="0" i="0">
                <a:solidFill>
                  <a:schemeClr val="bg1"/>
                </a:solidFill>
                <a:latin typeface="Exo Light" pitchFamily="2" charset="77"/>
              </a:defRPr>
            </a:lvl5pPr>
          </a:lstStyle>
          <a:p>
            <a:pPr marL="0" lvl="0">
              <a:lnSpc>
                <a:spcPct val="110000"/>
              </a:lnSpc>
            </a:pPr>
            <a:r>
              <a:rPr lang="en-US"/>
              <a:t>Keep track of a transformational technology as it evolves.</a:t>
            </a:r>
          </a:p>
        </p:txBody>
      </p:sp>
    </p:spTree>
    <p:extLst>
      <p:ext uri="{BB962C8B-B14F-4D97-AF65-F5344CB8AC3E}">
        <p14:creationId xmlns:p14="http://schemas.microsoft.com/office/powerpoint/2010/main" val="3079196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BackCover-Light-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3" name="Picture 2" descr="McLean &amp; Company Logo">
            <a:extLst>
              <a:ext uri="{FF2B5EF4-FFF2-40B4-BE49-F238E27FC236}">
                <a16:creationId xmlns:a16="http://schemas.microsoft.com/office/drawing/2014/main" id="{AB29D885-333C-4B3A-A951-CAF2B6A8F5E6}"/>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182823" y="3051987"/>
            <a:ext cx="1827941" cy="754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5728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BackCover-Light-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3" name="Picture 2" descr="McLean &amp; Company Logo">
            <a:extLst>
              <a:ext uri="{FF2B5EF4-FFF2-40B4-BE49-F238E27FC236}">
                <a16:creationId xmlns:a16="http://schemas.microsoft.com/office/drawing/2014/main" id="{949086C8-E5A3-41D5-A85F-428D27CC3E38}"/>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182823" y="3051987"/>
            <a:ext cx="1827941" cy="754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9933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orkshop Activity 1">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29B1E0C-B802-460C-A496-9C00FB27DB4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43356"/>
          <a:stretch/>
        </p:blipFill>
        <p:spPr>
          <a:xfrm>
            <a:off x="0" y="-1"/>
            <a:ext cx="2285067" cy="6853751"/>
          </a:xfrm>
          <a:prstGeom prst="rect">
            <a:avLst/>
          </a:prstGeom>
        </p:spPr>
      </p:pic>
      <p:sp>
        <p:nvSpPr>
          <p:cNvPr id="3" name="Rectangle 2">
            <a:extLst>
              <a:ext uri="{FF2B5EF4-FFF2-40B4-BE49-F238E27FC236}">
                <a16:creationId xmlns:a16="http://schemas.microsoft.com/office/drawing/2014/main" id="{DFE60D0B-8159-4D4A-A62E-A3405B1C4F3A}"/>
              </a:ext>
            </a:extLst>
          </p:cNvPr>
          <p:cNvSpPr/>
          <p:nvPr userDrawn="1"/>
        </p:nvSpPr>
        <p:spPr>
          <a:xfrm>
            <a:off x="0" y="923"/>
            <a:ext cx="2285067" cy="720000"/>
          </a:xfrm>
          <a:prstGeom prst="rect">
            <a:avLst/>
          </a:prstGeom>
          <a:solidFill>
            <a:schemeClr val="tx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r>
              <a:rPr lang="en-US" sz="2800" b="1" dirty="0">
                <a:solidFill>
                  <a:schemeClr val="bg1"/>
                </a:solidFill>
                <a:latin typeface="Roboto" panose="02000000000000000000" pitchFamily="2" charset="0"/>
                <a:ea typeface="Roboto" panose="02000000000000000000" pitchFamily="2" charset="0"/>
                <a:cs typeface="Roboto" panose="02000000000000000000" pitchFamily="2" charset="0"/>
              </a:rPr>
              <a:t>Activity</a:t>
            </a:r>
            <a:endParaRPr lang="en-CA" sz="2800" b="1" dirty="0">
              <a:solidFill>
                <a:schemeClr val="bg1"/>
              </a:solidFill>
              <a:latin typeface="Roboto" panose="02000000000000000000" pitchFamily="2" charset="0"/>
              <a:ea typeface="Roboto" panose="02000000000000000000" pitchFamily="2" charset="0"/>
              <a:cs typeface="Roboto" panose="02000000000000000000" pitchFamily="2" charset="0"/>
            </a:endParaRPr>
          </a:p>
        </p:txBody>
      </p:sp>
      <p:cxnSp>
        <p:nvCxnSpPr>
          <p:cNvPr id="4" name="Straight Connector 3">
            <a:extLst>
              <a:ext uri="{FF2B5EF4-FFF2-40B4-BE49-F238E27FC236}">
                <a16:creationId xmlns:a16="http://schemas.microsoft.com/office/drawing/2014/main" id="{5DAAE808-1AF3-4F42-A7E6-793065531576}"/>
              </a:ext>
            </a:extLst>
          </p:cNvPr>
          <p:cNvCxnSpPr/>
          <p:nvPr userDrawn="1"/>
        </p:nvCxnSpPr>
        <p:spPr>
          <a:xfrm>
            <a:off x="24492" y="3039"/>
            <a:ext cx="0" cy="1981200"/>
          </a:xfrm>
          <a:prstGeom prst="line">
            <a:avLst/>
          </a:prstGeom>
          <a:ln w="76200">
            <a:gradFill>
              <a:gsLst>
                <a:gs pos="49000">
                  <a:srgbClr val="009999"/>
                </a:gs>
                <a:gs pos="0">
                  <a:schemeClr val="accent5">
                    <a:lumMod val="50000"/>
                  </a:schemeClr>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4881123"/>
      </p:ext>
    </p:extLst>
  </p:cSld>
  <p:clrMapOvr>
    <a:masterClrMapping/>
  </p:clrMapOvr>
  <p:extLst>
    <p:ext uri="{DCECCB84-F9BA-43D5-87BE-67443E8EF086}">
      <p15:sldGuideLst xmlns:p15="http://schemas.microsoft.com/office/powerpoint/2012/main">
        <p15:guide id="1" orient="horz" pos="57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orkshop Activity 2">
    <p:bg>
      <p:bgPr>
        <a:solidFill>
          <a:schemeClr val="bg1"/>
        </a:solidFill>
        <a:effectLst/>
      </p:bgPr>
    </p:bg>
    <p:spTree>
      <p:nvGrpSpPr>
        <p:cNvPr id="1" name=""/>
        <p:cNvGrpSpPr/>
        <p:nvPr/>
      </p:nvGrpSpPr>
      <p:grpSpPr>
        <a:xfrm>
          <a:off x="0" y="0"/>
          <a:ext cx="0" cy="0"/>
          <a:chOff x="0" y="0"/>
          <a:chExt cx="0" cy="0"/>
        </a:xfrm>
      </p:grpSpPr>
      <p:pic>
        <p:nvPicPr>
          <p:cNvPr id="10" name="Picture 4" descr="Finance and stock market data graph : Stock Photo">
            <a:extLst>
              <a:ext uri="{FF2B5EF4-FFF2-40B4-BE49-F238E27FC236}">
                <a16:creationId xmlns:a16="http://schemas.microsoft.com/office/drawing/2014/main" id="{5CB5E617-0E77-4715-A420-3D2C864730C4}"/>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1474" t="-921" r="66439" b="921"/>
          <a:stretch/>
        </p:blipFill>
        <p:spPr bwMode="auto">
          <a:xfrm>
            <a:off x="1" y="-64733"/>
            <a:ext cx="2285066" cy="692273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131D8671-D8CC-47EB-914A-C102656D65B3}"/>
              </a:ext>
            </a:extLst>
          </p:cNvPr>
          <p:cNvSpPr/>
          <p:nvPr userDrawn="1"/>
        </p:nvSpPr>
        <p:spPr>
          <a:xfrm>
            <a:off x="0" y="-8467"/>
            <a:ext cx="2285066" cy="720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r>
              <a:rPr lang="en-US" sz="2400" b="0" dirty="0">
                <a:solidFill>
                  <a:schemeClr val="tx2">
                    <a:lumMod val="50000"/>
                  </a:schemeClr>
                </a:solidFill>
                <a:latin typeface="Roboto Medium" panose="02000000000000000000" pitchFamily="2" charset="0"/>
                <a:ea typeface="Roboto Medium" panose="02000000000000000000" pitchFamily="2" charset="0"/>
                <a:cs typeface="Segoe UI" panose="020B0502040204020203" pitchFamily="34" charset="0"/>
              </a:rPr>
              <a:t>ACTIVITY</a:t>
            </a:r>
            <a:endParaRPr lang="en-CA" sz="2400" b="0" dirty="0">
              <a:solidFill>
                <a:schemeClr val="tx2">
                  <a:lumMod val="50000"/>
                </a:schemeClr>
              </a:solidFill>
              <a:latin typeface="Roboto Medium" panose="02000000000000000000" pitchFamily="2" charset="0"/>
              <a:ea typeface="Roboto Medium" panose="02000000000000000000" pitchFamily="2" charset="0"/>
              <a:cs typeface="Segoe UI" panose="020B0502040204020203" pitchFamily="34" charset="0"/>
            </a:endParaRPr>
          </a:p>
        </p:txBody>
      </p:sp>
      <p:cxnSp>
        <p:nvCxnSpPr>
          <p:cNvPr id="13" name="Straight Connector 12">
            <a:extLst>
              <a:ext uri="{FF2B5EF4-FFF2-40B4-BE49-F238E27FC236}">
                <a16:creationId xmlns:a16="http://schemas.microsoft.com/office/drawing/2014/main" id="{2C91C661-7572-4028-9699-BA572A0A0251}"/>
              </a:ext>
            </a:extLst>
          </p:cNvPr>
          <p:cNvCxnSpPr/>
          <p:nvPr userDrawn="1"/>
        </p:nvCxnSpPr>
        <p:spPr>
          <a:xfrm>
            <a:off x="38259" y="159"/>
            <a:ext cx="0" cy="1981200"/>
          </a:xfrm>
          <a:prstGeom prst="line">
            <a:avLst/>
          </a:prstGeom>
          <a:ln w="76200">
            <a:gradFill>
              <a:gsLst>
                <a:gs pos="49000">
                  <a:srgbClr val="009999"/>
                </a:gs>
                <a:gs pos="0">
                  <a:schemeClr val="accent5">
                    <a:lumMod val="50000"/>
                  </a:schemeClr>
                </a:gs>
                <a:gs pos="100000">
                  <a:srgbClr val="00B0F0"/>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4473993"/>
      </p:ext>
    </p:extLst>
  </p:cSld>
  <p:clrMapOvr>
    <a:masterClrMapping/>
  </p:clrMapOvr>
  <p:extLst>
    <p:ext uri="{DCECCB84-F9BA-43D5-87BE-67443E8EF086}">
      <p15:sldGuideLst xmlns:p15="http://schemas.microsoft.com/office/powerpoint/2012/main">
        <p15:guide id="1" orient="horz" pos="57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xecSummary-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DDE57-4E30-2343-9DAE-39F3DBBD9B61}"/>
              </a:ext>
            </a:extLst>
          </p:cNvPr>
          <p:cNvSpPr>
            <a:spLocks noGrp="1"/>
          </p:cNvSpPr>
          <p:nvPr>
            <p:ph type="title"/>
          </p:nvPr>
        </p:nvSpPr>
        <p:spPr>
          <a:xfrm>
            <a:off x="354106" y="530021"/>
            <a:ext cx="11146263" cy="1163598"/>
          </a:xfrm>
        </p:spPr>
        <p:txBody>
          <a:bodyPr>
            <a:noAutofit/>
          </a:bodyPr>
          <a:lstStyle>
            <a:lvl1pPr>
              <a:lnSpc>
                <a:spcPct val="90000"/>
              </a:lnSpc>
              <a:defRPr b="0" i="0">
                <a:solidFill>
                  <a:srgbClr val="717171"/>
                </a:solidFill>
              </a:defRPr>
            </a:lvl1pPr>
          </a:lstStyle>
          <a:p>
            <a:r>
              <a:rPr lang="en-US"/>
              <a:t>Click to edit Master title style</a:t>
            </a:r>
          </a:p>
        </p:txBody>
      </p:sp>
      <p:sp>
        <p:nvSpPr>
          <p:cNvPr id="5" name="Text Placeholder 14">
            <a:extLst>
              <a:ext uri="{FF2B5EF4-FFF2-40B4-BE49-F238E27FC236}">
                <a16:creationId xmlns:a16="http://schemas.microsoft.com/office/drawing/2014/main" id="{F757EF6B-F638-A24D-9746-2B871D5BA5B9}"/>
              </a:ext>
            </a:extLst>
          </p:cNvPr>
          <p:cNvSpPr>
            <a:spLocks noGrp="1"/>
          </p:cNvSpPr>
          <p:nvPr>
            <p:ph type="body" sz="quarter" idx="12"/>
          </p:nvPr>
        </p:nvSpPr>
        <p:spPr>
          <a:xfrm>
            <a:off x="3150561" y="2188650"/>
            <a:ext cx="8349808" cy="1049402"/>
          </a:xfrm>
          <a:prstGeom prst="rect">
            <a:avLst/>
          </a:prstGeom>
        </p:spPr>
        <p:txBody>
          <a:bodyPr lIns="0" tIns="0" rIns="0" bIns="0">
            <a:noAutofit/>
          </a:bodyPr>
          <a:lstStyle>
            <a:lvl1pPr marL="0" indent="0">
              <a:lnSpc>
                <a:spcPct val="110000"/>
              </a:lnSpc>
              <a:buNone/>
              <a:defRPr sz="1400" b="0" i="0">
                <a:solidFill>
                  <a:srgbClr val="000000"/>
                </a:solidFill>
                <a:latin typeface="Roboto Condensed Light" panose="02000000000000000000" pitchFamily="2" charset="0"/>
                <a:cs typeface="Arial Narrow" panose="020B0604020202020204" pitchFamily="34" charset="0"/>
              </a:defRPr>
            </a:lvl1pPr>
            <a:lvl2pPr marL="457200" indent="0">
              <a:lnSpc>
                <a:spcPts val="1700"/>
              </a:lnSpc>
              <a:buNone/>
              <a:defRPr sz="1400">
                <a:solidFill>
                  <a:srgbClr val="4B4B4B"/>
                </a:solidFill>
                <a:latin typeface="Arial" panose="020B0604020202020204" pitchFamily="34" charset="0"/>
                <a:cs typeface="Arial" panose="020B0604020202020204" pitchFamily="34" charset="0"/>
              </a:defRPr>
            </a:lvl2pPr>
            <a:lvl3pPr marL="914400" indent="0">
              <a:lnSpc>
                <a:spcPts val="1700"/>
              </a:lnSpc>
              <a:buNone/>
              <a:defRPr sz="1400">
                <a:solidFill>
                  <a:srgbClr val="4B4B4B"/>
                </a:solidFill>
                <a:latin typeface="Arial" panose="020B0604020202020204" pitchFamily="34" charset="0"/>
                <a:cs typeface="Arial" panose="020B0604020202020204" pitchFamily="34" charset="0"/>
              </a:defRPr>
            </a:lvl3pPr>
            <a:lvl4pPr marL="1371600" indent="0">
              <a:lnSpc>
                <a:spcPts val="1700"/>
              </a:lnSpc>
              <a:buNone/>
              <a:defRPr sz="1400">
                <a:solidFill>
                  <a:srgbClr val="4B4B4B"/>
                </a:solidFill>
                <a:latin typeface="Arial" panose="020B0604020202020204" pitchFamily="34" charset="0"/>
                <a:cs typeface="Arial" panose="020B0604020202020204" pitchFamily="34" charset="0"/>
              </a:defRPr>
            </a:lvl4pPr>
            <a:lvl5pPr marL="1828800" indent="0">
              <a:lnSpc>
                <a:spcPts val="1700"/>
              </a:lnSpc>
              <a:buNone/>
              <a:defRPr sz="1400">
                <a:solidFill>
                  <a:srgbClr val="4B4B4B"/>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3" name="Text Placeholder 12">
            <a:extLst>
              <a:ext uri="{FF2B5EF4-FFF2-40B4-BE49-F238E27FC236}">
                <a16:creationId xmlns:a16="http://schemas.microsoft.com/office/drawing/2014/main" id="{A5895281-F05F-284A-93B8-DF31D5A43342}"/>
              </a:ext>
            </a:extLst>
          </p:cNvPr>
          <p:cNvSpPr>
            <a:spLocks noGrp="1"/>
          </p:cNvSpPr>
          <p:nvPr>
            <p:ph type="body" sz="quarter" idx="13"/>
          </p:nvPr>
        </p:nvSpPr>
        <p:spPr>
          <a:xfrm>
            <a:off x="368194" y="2211427"/>
            <a:ext cx="2356821" cy="297314"/>
          </a:xfrm>
          <a:prstGeom prst="rect">
            <a:avLst/>
          </a:prstGeom>
        </p:spPr>
        <p:txBody>
          <a:bodyPr lIns="0" tIns="0" rIns="0" bIns="0">
            <a:noAutofit/>
          </a:bodyPr>
          <a:lstStyle>
            <a:lvl1pPr marL="0" indent="0" algn="l">
              <a:lnSpc>
                <a:spcPct val="110000"/>
              </a:lnSpc>
              <a:buNone/>
              <a:defRPr sz="1800" b="0" i="0">
                <a:solidFill>
                  <a:srgbClr val="B3252E"/>
                </a:solidFill>
                <a:latin typeface="Montserrat SemiBold" panose="00000700000000000000" pitchFamily="2"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25" name="Text Placeholder 14">
            <a:extLst>
              <a:ext uri="{FF2B5EF4-FFF2-40B4-BE49-F238E27FC236}">
                <a16:creationId xmlns:a16="http://schemas.microsoft.com/office/drawing/2014/main" id="{6FA60A94-BDD7-CD42-AD29-7AFB8051590D}"/>
              </a:ext>
            </a:extLst>
          </p:cNvPr>
          <p:cNvSpPr>
            <a:spLocks noGrp="1"/>
          </p:cNvSpPr>
          <p:nvPr>
            <p:ph type="body" sz="quarter" idx="14"/>
          </p:nvPr>
        </p:nvSpPr>
        <p:spPr>
          <a:xfrm>
            <a:off x="3130475" y="3434381"/>
            <a:ext cx="8368999" cy="1049402"/>
          </a:xfrm>
          <a:prstGeom prst="rect">
            <a:avLst/>
          </a:prstGeom>
        </p:spPr>
        <p:txBody>
          <a:bodyPr lIns="0" tIns="0" rIns="0" bIns="0">
            <a:noAutofit/>
          </a:bodyPr>
          <a:lstStyle>
            <a:lvl1pPr marL="0" indent="0">
              <a:lnSpc>
                <a:spcPct val="110000"/>
              </a:lnSpc>
              <a:buNone/>
              <a:defRPr sz="1400" b="0" i="0">
                <a:solidFill>
                  <a:srgbClr val="000000"/>
                </a:solidFill>
                <a:latin typeface="Roboto Condensed Light" panose="02000000000000000000" pitchFamily="2" charset="0"/>
                <a:cs typeface="Arial Narrow" panose="020B0604020202020204" pitchFamily="34" charset="0"/>
              </a:defRPr>
            </a:lvl1pPr>
            <a:lvl2pPr marL="457200" indent="0">
              <a:lnSpc>
                <a:spcPts val="1700"/>
              </a:lnSpc>
              <a:buNone/>
              <a:defRPr sz="1400">
                <a:solidFill>
                  <a:srgbClr val="4B4B4B"/>
                </a:solidFill>
                <a:latin typeface="Arial" panose="020B0604020202020204" pitchFamily="34" charset="0"/>
                <a:cs typeface="Arial" panose="020B0604020202020204" pitchFamily="34" charset="0"/>
              </a:defRPr>
            </a:lvl2pPr>
            <a:lvl3pPr marL="914400" indent="0">
              <a:lnSpc>
                <a:spcPts val="1700"/>
              </a:lnSpc>
              <a:buNone/>
              <a:defRPr sz="1400">
                <a:solidFill>
                  <a:srgbClr val="4B4B4B"/>
                </a:solidFill>
                <a:latin typeface="Arial" panose="020B0604020202020204" pitchFamily="34" charset="0"/>
                <a:cs typeface="Arial" panose="020B0604020202020204" pitchFamily="34" charset="0"/>
              </a:defRPr>
            </a:lvl3pPr>
            <a:lvl4pPr marL="1371600" indent="0">
              <a:lnSpc>
                <a:spcPts val="1700"/>
              </a:lnSpc>
              <a:buNone/>
              <a:defRPr sz="1400">
                <a:solidFill>
                  <a:srgbClr val="4B4B4B"/>
                </a:solidFill>
                <a:latin typeface="Arial" panose="020B0604020202020204" pitchFamily="34" charset="0"/>
                <a:cs typeface="Arial" panose="020B0604020202020204" pitchFamily="34" charset="0"/>
              </a:defRPr>
            </a:lvl4pPr>
            <a:lvl5pPr marL="1828800" indent="0">
              <a:lnSpc>
                <a:spcPts val="1700"/>
              </a:lnSpc>
              <a:buNone/>
              <a:defRPr sz="1400">
                <a:solidFill>
                  <a:srgbClr val="4B4B4B"/>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26" name="Text Placeholder 12">
            <a:extLst>
              <a:ext uri="{FF2B5EF4-FFF2-40B4-BE49-F238E27FC236}">
                <a16:creationId xmlns:a16="http://schemas.microsoft.com/office/drawing/2014/main" id="{9BDD2CC1-5E1E-A249-A7A5-AE4A1333D147}"/>
              </a:ext>
            </a:extLst>
          </p:cNvPr>
          <p:cNvSpPr>
            <a:spLocks noGrp="1"/>
          </p:cNvSpPr>
          <p:nvPr>
            <p:ph type="body" sz="quarter" idx="15"/>
          </p:nvPr>
        </p:nvSpPr>
        <p:spPr>
          <a:xfrm>
            <a:off x="354106" y="3450965"/>
            <a:ext cx="2356821" cy="297314"/>
          </a:xfrm>
          <a:prstGeom prst="rect">
            <a:avLst/>
          </a:prstGeom>
        </p:spPr>
        <p:txBody>
          <a:bodyPr lIns="0" tIns="0" rIns="0" bIns="0">
            <a:noAutofit/>
          </a:bodyPr>
          <a:lstStyle>
            <a:lvl1pPr marL="0" indent="0" algn="l">
              <a:lnSpc>
                <a:spcPct val="110000"/>
              </a:lnSpc>
              <a:buNone/>
              <a:defRPr sz="1800" b="0" i="0">
                <a:solidFill>
                  <a:srgbClr val="4A4A4A"/>
                </a:solidFill>
                <a:latin typeface="Montserrat SemiBold" panose="00000700000000000000" pitchFamily="2"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27" name="Text Placeholder 14">
            <a:extLst>
              <a:ext uri="{FF2B5EF4-FFF2-40B4-BE49-F238E27FC236}">
                <a16:creationId xmlns:a16="http://schemas.microsoft.com/office/drawing/2014/main" id="{43436B9A-1402-5E4D-97F0-E6F15B6C3293}"/>
              </a:ext>
            </a:extLst>
          </p:cNvPr>
          <p:cNvSpPr>
            <a:spLocks noGrp="1"/>
          </p:cNvSpPr>
          <p:nvPr>
            <p:ph type="body" sz="quarter" idx="16"/>
          </p:nvPr>
        </p:nvSpPr>
        <p:spPr>
          <a:xfrm>
            <a:off x="3130473" y="4680112"/>
            <a:ext cx="8368998" cy="1049402"/>
          </a:xfrm>
          <a:prstGeom prst="rect">
            <a:avLst/>
          </a:prstGeom>
        </p:spPr>
        <p:txBody>
          <a:bodyPr lIns="0" tIns="0" rIns="0" bIns="0">
            <a:noAutofit/>
          </a:bodyPr>
          <a:lstStyle>
            <a:lvl1pPr marL="0" indent="0">
              <a:lnSpc>
                <a:spcPct val="110000"/>
              </a:lnSpc>
              <a:buNone/>
              <a:defRPr sz="1400" b="0" i="0">
                <a:solidFill>
                  <a:srgbClr val="000000"/>
                </a:solidFill>
                <a:latin typeface="Roboto Condensed Light" panose="02000000000000000000" pitchFamily="2" charset="0"/>
                <a:cs typeface="Arial Narrow" panose="020B0604020202020204" pitchFamily="34" charset="0"/>
              </a:defRPr>
            </a:lvl1pPr>
            <a:lvl2pPr marL="457200" indent="0">
              <a:lnSpc>
                <a:spcPts val="1700"/>
              </a:lnSpc>
              <a:buNone/>
              <a:defRPr sz="1400">
                <a:solidFill>
                  <a:srgbClr val="4B4B4B"/>
                </a:solidFill>
                <a:latin typeface="Arial" panose="020B0604020202020204" pitchFamily="34" charset="0"/>
                <a:cs typeface="Arial" panose="020B0604020202020204" pitchFamily="34" charset="0"/>
              </a:defRPr>
            </a:lvl2pPr>
            <a:lvl3pPr marL="914400" indent="0">
              <a:lnSpc>
                <a:spcPts val="1700"/>
              </a:lnSpc>
              <a:buNone/>
              <a:defRPr sz="1400">
                <a:solidFill>
                  <a:srgbClr val="4B4B4B"/>
                </a:solidFill>
                <a:latin typeface="Arial" panose="020B0604020202020204" pitchFamily="34" charset="0"/>
                <a:cs typeface="Arial" panose="020B0604020202020204" pitchFamily="34" charset="0"/>
              </a:defRPr>
            </a:lvl3pPr>
            <a:lvl4pPr marL="1371600" indent="0">
              <a:lnSpc>
                <a:spcPts val="1700"/>
              </a:lnSpc>
              <a:buNone/>
              <a:defRPr sz="1400">
                <a:solidFill>
                  <a:srgbClr val="4B4B4B"/>
                </a:solidFill>
                <a:latin typeface="Arial" panose="020B0604020202020204" pitchFamily="34" charset="0"/>
                <a:cs typeface="Arial" panose="020B0604020202020204" pitchFamily="34" charset="0"/>
              </a:defRPr>
            </a:lvl4pPr>
            <a:lvl5pPr marL="1828800" indent="0">
              <a:lnSpc>
                <a:spcPts val="1700"/>
              </a:lnSpc>
              <a:buNone/>
              <a:defRPr sz="1400">
                <a:solidFill>
                  <a:srgbClr val="4B4B4B"/>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28" name="Text Placeholder 12">
            <a:extLst>
              <a:ext uri="{FF2B5EF4-FFF2-40B4-BE49-F238E27FC236}">
                <a16:creationId xmlns:a16="http://schemas.microsoft.com/office/drawing/2014/main" id="{DE52E9E9-EF0F-F148-B77C-A1985515528A}"/>
              </a:ext>
            </a:extLst>
          </p:cNvPr>
          <p:cNvSpPr>
            <a:spLocks noGrp="1"/>
          </p:cNvSpPr>
          <p:nvPr>
            <p:ph type="body" sz="quarter" idx="17"/>
          </p:nvPr>
        </p:nvSpPr>
        <p:spPr>
          <a:xfrm>
            <a:off x="354106" y="4627698"/>
            <a:ext cx="2356821" cy="297314"/>
          </a:xfrm>
          <a:prstGeom prst="rect">
            <a:avLst/>
          </a:prstGeom>
        </p:spPr>
        <p:txBody>
          <a:bodyPr lIns="0" tIns="0" rIns="0" bIns="0">
            <a:noAutofit/>
          </a:bodyPr>
          <a:lstStyle>
            <a:lvl1pPr marL="0" indent="0" algn="l">
              <a:lnSpc>
                <a:spcPct val="110000"/>
              </a:lnSpc>
              <a:buNone/>
              <a:defRPr sz="1800" b="0" i="0">
                <a:solidFill>
                  <a:srgbClr val="2B9E48"/>
                </a:solidFill>
                <a:latin typeface="Montserrat SemiBold" panose="00000700000000000000" pitchFamily="2"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Tree>
    <p:extLst>
      <p:ext uri="{BB962C8B-B14F-4D97-AF65-F5344CB8AC3E}">
        <p14:creationId xmlns:p14="http://schemas.microsoft.com/office/powerpoint/2010/main" val="1805014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tandard blank">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047F413-7CC3-9041-B985-1939336F2C65}"/>
              </a:ext>
            </a:extLst>
          </p:cNvPr>
          <p:cNvSpPr>
            <a:spLocks noGrp="1"/>
          </p:cNvSpPr>
          <p:nvPr>
            <p:ph type="title"/>
          </p:nvPr>
        </p:nvSpPr>
        <p:spPr>
          <a:xfrm>
            <a:off x="354105" y="530021"/>
            <a:ext cx="11119027" cy="1130188"/>
          </a:xfrm>
        </p:spPr>
        <p:txBody>
          <a:bodyPr>
            <a:noAutofit/>
          </a:bodyPr>
          <a:lstStyle>
            <a:lvl1pPr>
              <a:lnSpc>
                <a:spcPct val="90000"/>
              </a:lnSpc>
              <a:defRPr b="0" i="0">
                <a:solidFill>
                  <a:srgbClr val="717272"/>
                </a:solidFill>
              </a:defRPr>
            </a:lvl1pPr>
          </a:lstStyle>
          <a:p>
            <a:r>
              <a:rPr lang="en-US"/>
              <a:t>Click to edit Master title style</a:t>
            </a:r>
          </a:p>
        </p:txBody>
      </p:sp>
    </p:spTree>
    <p:extLst>
      <p:ext uri="{BB962C8B-B14F-4D97-AF65-F5344CB8AC3E}">
        <p14:creationId xmlns:p14="http://schemas.microsoft.com/office/powerpoint/2010/main" val="3400226304"/>
      </p:ext>
    </p:extLst>
  </p:cSld>
  <p:clrMapOvr>
    <a:masterClrMapping/>
  </p:clrMapOvr>
  <p:extLst>
    <p:ext uri="{DCECCB84-F9BA-43D5-87BE-67443E8EF086}">
      <p15:sldGuideLst xmlns:p15="http://schemas.microsoft.com/office/powerpoint/2012/main">
        <p15:guide id="1" orient="horz" pos="89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iddle Accent Bar">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059755C-3BFD-4A29-BEFA-E1183A443848}"/>
              </a:ext>
            </a:extLst>
          </p:cNvPr>
          <p:cNvSpPr/>
          <p:nvPr userDrawn="1"/>
        </p:nvSpPr>
        <p:spPr>
          <a:xfrm>
            <a:off x="0" y="1410346"/>
            <a:ext cx="12193588" cy="4804717"/>
          </a:xfrm>
          <a:prstGeom prst="rect">
            <a:avLst/>
          </a:prstGeom>
          <a:gradFill>
            <a:gsLst>
              <a:gs pos="15000">
                <a:schemeClr val="bg1"/>
              </a:gs>
              <a:gs pos="85000">
                <a:schemeClr val="bg1">
                  <a:lumMod val="85000"/>
                  <a:alpha val="64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8047F413-7CC3-9041-B985-1939336F2C65}"/>
              </a:ext>
            </a:extLst>
          </p:cNvPr>
          <p:cNvSpPr>
            <a:spLocks noGrp="1"/>
          </p:cNvSpPr>
          <p:nvPr>
            <p:ph type="title"/>
          </p:nvPr>
        </p:nvSpPr>
        <p:spPr>
          <a:xfrm>
            <a:off x="354106" y="530021"/>
            <a:ext cx="10808475" cy="1130188"/>
          </a:xfrm>
        </p:spPr>
        <p:txBody>
          <a:bodyPr>
            <a:noAutofit/>
          </a:bodyPr>
          <a:lstStyle>
            <a:lvl1pPr>
              <a:lnSpc>
                <a:spcPct val="90000"/>
              </a:lnSpc>
              <a:defRPr b="0" i="0"/>
            </a:lvl1pPr>
          </a:lstStyle>
          <a:p>
            <a:r>
              <a:rPr lang="en-US"/>
              <a:t>Click to edit Master title style</a:t>
            </a:r>
          </a:p>
        </p:txBody>
      </p:sp>
    </p:spTree>
    <p:extLst>
      <p:ext uri="{BB962C8B-B14F-4D97-AF65-F5344CB8AC3E}">
        <p14:creationId xmlns:p14="http://schemas.microsoft.com/office/powerpoint/2010/main" val="10684806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ft Sidebar Conten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0F98D3B-482F-0747-9502-8D7180CE4483}"/>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saturation sat="79000"/>
                    </a14:imgEffect>
                  </a14:imgLayer>
                </a14:imgProps>
              </a:ext>
              <a:ext uri="{28A0092B-C50C-407E-A947-70E740481C1C}">
                <a14:useLocalDpi xmlns:a14="http://schemas.microsoft.com/office/drawing/2010/main"/>
              </a:ext>
            </a:extLst>
          </a:blip>
          <a:srcRect l="39120" r="31547" b="28119"/>
          <a:stretch/>
        </p:blipFill>
        <p:spPr>
          <a:xfrm>
            <a:off x="0" y="-1"/>
            <a:ext cx="4116388" cy="6873276"/>
          </a:xfrm>
          <a:prstGeom prst="rect">
            <a:avLst/>
          </a:prstGeom>
        </p:spPr>
      </p:pic>
      <p:sp>
        <p:nvSpPr>
          <p:cNvPr id="12" name="Rectangle 11">
            <a:extLst>
              <a:ext uri="{FF2B5EF4-FFF2-40B4-BE49-F238E27FC236}">
                <a16:creationId xmlns:a16="http://schemas.microsoft.com/office/drawing/2014/main" id="{E7372BDB-ADAA-F141-8B07-251E621C94BC}"/>
              </a:ext>
            </a:extLst>
          </p:cNvPr>
          <p:cNvSpPr/>
          <p:nvPr userDrawn="1"/>
        </p:nvSpPr>
        <p:spPr>
          <a:xfrm>
            <a:off x="5874" y="0"/>
            <a:ext cx="4116387" cy="6858000"/>
          </a:xfrm>
          <a:prstGeom prst="rect">
            <a:avLst/>
          </a:prstGeom>
          <a:gradFill>
            <a:gsLst>
              <a:gs pos="19000">
                <a:srgbClr val="41439A">
                  <a:alpha val="54000"/>
                </a:srgbClr>
              </a:gs>
              <a:gs pos="99000">
                <a:srgbClr val="4B4FA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8" name="TextBox 7">
            <a:extLst>
              <a:ext uri="{FF2B5EF4-FFF2-40B4-BE49-F238E27FC236}">
                <a16:creationId xmlns:a16="http://schemas.microsoft.com/office/drawing/2014/main" id="{D18D8AB7-A57D-1241-931E-54086C3A65D6}"/>
              </a:ext>
            </a:extLst>
          </p:cNvPr>
          <p:cNvSpPr txBox="1"/>
          <p:nvPr userDrawn="1"/>
        </p:nvSpPr>
        <p:spPr>
          <a:xfrm>
            <a:off x="346510" y="524427"/>
            <a:ext cx="3176337" cy="1545881"/>
          </a:xfrm>
          <a:prstGeom prst="rect">
            <a:avLst/>
          </a:prstGeom>
        </p:spPr>
        <p:txBody>
          <a:bodyPr vert="horz" wrap="square" lIns="0" tIns="6931" rIns="0" bIns="0" rtlCol="0">
            <a:noAutofit/>
          </a:bodyPr>
          <a:lstStyle/>
          <a:p>
            <a:pPr marL="7701" marR="242975" algn="just">
              <a:lnSpc>
                <a:spcPct val="90000"/>
              </a:lnSpc>
              <a:spcBef>
                <a:spcPts val="55"/>
              </a:spcBef>
            </a:pPr>
            <a:endParaRPr lang="en-US" sz="4000" b="1" i="0" spc="-30" dirty="0">
              <a:solidFill>
                <a:schemeClr val="bg1"/>
              </a:solidFill>
              <a:latin typeface="Montserrat SemiBold" pitchFamily="2" charset="77"/>
              <a:cs typeface="Arial Narrow"/>
            </a:endParaRPr>
          </a:p>
        </p:txBody>
      </p:sp>
      <p:sp>
        <p:nvSpPr>
          <p:cNvPr id="9" name="Title 9">
            <a:extLst>
              <a:ext uri="{FF2B5EF4-FFF2-40B4-BE49-F238E27FC236}">
                <a16:creationId xmlns:a16="http://schemas.microsoft.com/office/drawing/2014/main" id="{9BAAE306-3204-4CC5-884C-3D462803ACD2}"/>
              </a:ext>
            </a:extLst>
          </p:cNvPr>
          <p:cNvSpPr>
            <a:spLocks noGrp="1"/>
          </p:cNvSpPr>
          <p:nvPr>
            <p:ph type="title"/>
          </p:nvPr>
        </p:nvSpPr>
        <p:spPr>
          <a:xfrm>
            <a:off x="354107" y="530021"/>
            <a:ext cx="3176338" cy="1130188"/>
          </a:xfrm>
        </p:spPr>
        <p:txBody>
          <a:bodyPr>
            <a:noAutofit/>
          </a:bodyPr>
          <a:lstStyle>
            <a:lvl1pPr>
              <a:lnSpc>
                <a:spcPct val="90000"/>
              </a:lnSpc>
              <a:defRPr b="0" i="0">
                <a:solidFill>
                  <a:schemeClr val="bg1"/>
                </a:solidFill>
              </a:defRPr>
            </a:lvl1pPr>
          </a:lstStyle>
          <a:p>
            <a:r>
              <a:rPr lang="en-US"/>
              <a:t>Click to edit Master title style</a:t>
            </a:r>
          </a:p>
        </p:txBody>
      </p:sp>
    </p:spTree>
    <p:extLst>
      <p:ext uri="{BB962C8B-B14F-4D97-AF65-F5344CB8AC3E}">
        <p14:creationId xmlns:p14="http://schemas.microsoft.com/office/powerpoint/2010/main" val="30206218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ight Sidebar Content">
    <p:spTree>
      <p:nvGrpSpPr>
        <p:cNvPr id="1" name=""/>
        <p:cNvGrpSpPr/>
        <p:nvPr/>
      </p:nvGrpSpPr>
      <p:grpSpPr>
        <a:xfrm>
          <a:off x="0" y="0"/>
          <a:ext cx="0" cy="0"/>
          <a:chOff x="0" y="0"/>
          <a:chExt cx="0" cy="0"/>
        </a:xfrm>
      </p:grpSpPr>
      <p:sp>
        <p:nvSpPr>
          <p:cNvPr id="12" name="Title 9">
            <a:extLst>
              <a:ext uri="{FF2B5EF4-FFF2-40B4-BE49-F238E27FC236}">
                <a16:creationId xmlns:a16="http://schemas.microsoft.com/office/drawing/2014/main" id="{488EE5B4-C583-A04D-B5FC-EA23A0B46B36}"/>
              </a:ext>
            </a:extLst>
          </p:cNvPr>
          <p:cNvSpPr>
            <a:spLocks noGrp="1"/>
          </p:cNvSpPr>
          <p:nvPr>
            <p:ph type="title"/>
          </p:nvPr>
        </p:nvSpPr>
        <p:spPr>
          <a:xfrm>
            <a:off x="354106" y="530021"/>
            <a:ext cx="7150875" cy="1130188"/>
          </a:xfrm>
        </p:spPr>
        <p:txBody>
          <a:bodyPr>
            <a:noAutofit/>
          </a:bodyPr>
          <a:lstStyle>
            <a:lvl1pPr>
              <a:lnSpc>
                <a:spcPct val="90000"/>
              </a:lnSpc>
              <a:defRPr b="0" i="0"/>
            </a:lvl1pPr>
          </a:lstStyle>
          <a:p>
            <a:r>
              <a:rPr lang="en-US"/>
              <a:t>Click to edit Master title style</a:t>
            </a:r>
          </a:p>
        </p:txBody>
      </p:sp>
      <p:sp>
        <p:nvSpPr>
          <p:cNvPr id="8" name="Rectangle 7">
            <a:extLst>
              <a:ext uri="{FF2B5EF4-FFF2-40B4-BE49-F238E27FC236}">
                <a16:creationId xmlns:a16="http://schemas.microsoft.com/office/drawing/2014/main" id="{56EFE861-8F69-7A43-B791-949CBC4BE55F}"/>
              </a:ext>
            </a:extLst>
          </p:cNvPr>
          <p:cNvSpPr/>
          <p:nvPr userDrawn="1"/>
        </p:nvSpPr>
        <p:spPr>
          <a:xfrm>
            <a:off x="8012624" y="0"/>
            <a:ext cx="4180964" cy="6858000"/>
          </a:xfrm>
          <a:prstGeom prst="rect">
            <a:avLst/>
          </a:prstGeom>
          <a:gradFill>
            <a:gsLst>
              <a:gs pos="15000">
                <a:schemeClr val="bg1"/>
              </a:gs>
              <a:gs pos="85000">
                <a:schemeClr val="bg1">
                  <a:lumMod val="8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4E7B06F9-049A-0C40-A93E-C28D57EBABA0}"/>
              </a:ext>
            </a:extLst>
          </p:cNvPr>
          <p:cNvSpPr txBox="1"/>
          <p:nvPr userDrawn="1"/>
        </p:nvSpPr>
        <p:spPr>
          <a:xfrm>
            <a:off x="9824720" y="6441440"/>
            <a:ext cx="2072640" cy="182880"/>
          </a:xfrm>
          <a:prstGeom prst="rect">
            <a:avLst/>
          </a:prstGeom>
        </p:spPr>
        <p:txBody>
          <a:bodyPr wrap="square" lIns="0" tIns="0" rIns="0" bIns="0" numCol="1" spcCol="360000" rtlCol="0">
            <a:noAutofit/>
          </a:bodyPr>
          <a:lstStyle/>
          <a:p>
            <a:pPr marL="0" marR="0" lvl="0" indent="0" algn="r" defTabSz="554492" rtl="0" eaLnBrk="1" fontAlgn="auto" latinLnBrk="0" hangingPunct="1">
              <a:lnSpc>
                <a:spcPct val="110000"/>
              </a:lnSpc>
              <a:spcBef>
                <a:spcPts val="0"/>
              </a:spcBef>
              <a:spcAft>
                <a:spcPts val="0"/>
              </a:spcAft>
              <a:buClrTx/>
              <a:buSzTx/>
              <a:buFontTx/>
              <a:buNone/>
              <a:tabLst/>
              <a:defRPr/>
            </a:pPr>
            <a:r>
              <a:rPr lang="en-CA" sz="800" b="0" i="0" dirty="0">
                <a:latin typeface="Exo" panose="02000503000000000000" pitchFamily="2" charset="77"/>
              </a:rPr>
              <a:t>McLean &amp; Company   |   </a:t>
            </a:r>
            <a:fld id="{81D60167-4931-47E6-BA6A-407CBD079E47}" type="slidenum">
              <a:rPr sz="800" b="0" i="0" smtClean="0">
                <a:latin typeface="Exo" panose="02000503000000000000" pitchFamily="2" charset="77"/>
                <a:cs typeface="Arial" panose="020B0604020202020204" pitchFamily="34" charset="0"/>
              </a:rPr>
              <a:pPr marL="0" marR="0" lvl="0" indent="0" algn="r" defTabSz="554492" rtl="0" eaLnBrk="1" fontAlgn="auto" latinLnBrk="0" hangingPunct="1">
                <a:lnSpc>
                  <a:spcPct val="110000"/>
                </a:lnSpc>
                <a:spcBef>
                  <a:spcPts val="0"/>
                </a:spcBef>
                <a:spcAft>
                  <a:spcPts val="0"/>
                </a:spcAft>
                <a:buClrTx/>
                <a:buSzTx/>
                <a:buFontTx/>
                <a:buNone/>
                <a:tabLst/>
                <a:defRPr/>
              </a:pPr>
              <a:t>‹#›</a:t>
            </a:fld>
            <a:endParaRPr sz="800" b="0" i="0" dirty="0">
              <a:latin typeface="Exo" panose="02000503000000000000" pitchFamily="2" charset="77"/>
              <a:cs typeface="Arial" panose="020B0604020202020204" pitchFamily="34" charset="0"/>
            </a:endParaRPr>
          </a:p>
        </p:txBody>
      </p:sp>
    </p:spTree>
    <p:extLst>
      <p:ext uri="{BB962C8B-B14F-4D97-AF65-F5344CB8AC3E}">
        <p14:creationId xmlns:p14="http://schemas.microsoft.com/office/powerpoint/2010/main" val="19347437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nsight Breakdown">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047F413-7CC3-9041-B985-1939336F2C65}"/>
              </a:ext>
            </a:extLst>
          </p:cNvPr>
          <p:cNvSpPr>
            <a:spLocks noGrp="1"/>
          </p:cNvSpPr>
          <p:nvPr>
            <p:ph type="title" hasCustomPrompt="1"/>
          </p:nvPr>
        </p:nvSpPr>
        <p:spPr>
          <a:xfrm>
            <a:off x="354106" y="530021"/>
            <a:ext cx="5146582" cy="570117"/>
          </a:xfrm>
        </p:spPr>
        <p:txBody>
          <a:bodyPr>
            <a:noAutofit/>
          </a:bodyPr>
          <a:lstStyle>
            <a:lvl1pPr>
              <a:lnSpc>
                <a:spcPct val="90000"/>
              </a:lnSpc>
              <a:defRPr b="0" i="0">
                <a:solidFill>
                  <a:schemeClr val="bg1">
                    <a:lumMod val="50000"/>
                  </a:schemeClr>
                </a:solidFill>
              </a:defRPr>
            </a:lvl1pPr>
          </a:lstStyle>
          <a:p>
            <a:r>
              <a:rPr lang="en-US"/>
              <a:t>Insight Breakdown</a:t>
            </a:r>
          </a:p>
        </p:txBody>
      </p:sp>
      <p:pic>
        <p:nvPicPr>
          <p:cNvPr id="15" name="Picture 14">
            <a:extLst>
              <a:ext uri="{FF2B5EF4-FFF2-40B4-BE49-F238E27FC236}">
                <a16:creationId xmlns:a16="http://schemas.microsoft.com/office/drawing/2014/main" id="{D4264E75-F6AB-AE43-985B-A3A1A45ED1E2}"/>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saturation sat="79000"/>
                    </a14:imgEffect>
                  </a14:imgLayer>
                </a14:imgProps>
              </a:ext>
              <a:ext uri="{28A0092B-C50C-407E-A947-70E740481C1C}">
                <a14:useLocalDpi xmlns:a14="http://schemas.microsoft.com/office/drawing/2010/main"/>
              </a:ext>
            </a:extLst>
          </a:blip>
          <a:srcRect l="39629" r="50491" b="28119"/>
          <a:stretch/>
        </p:blipFill>
        <p:spPr>
          <a:xfrm rot="5400000">
            <a:off x="4922153" y="-386731"/>
            <a:ext cx="2349281" cy="12193588"/>
          </a:xfrm>
          <a:prstGeom prst="rect">
            <a:avLst/>
          </a:prstGeom>
        </p:spPr>
      </p:pic>
      <p:sp>
        <p:nvSpPr>
          <p:cNvPr id="17" name="Rectangle 16">
            <a:extLst>
              <a:ext uri="{FF2B5EF4-FFF2-40B4-BE49-F238E27FC236}">
                <a16:creationId xmlns:a16="http://schemas.microsoft.com/office/drawing/2014/main" id="{34A8F7BE-C51B-434E-AD95-378E8F6E0F0F}"/>
              </a:ext>
            </a:extLst>
          </p:cNvPr>
          <p:cNvSpPr/>
          <p:nvPr userDrawn="1"/>
        </p:nvSpPr>
        <p:spPr>
          <a:xfrm rot="5400000">
            <a:off x="4925171" y="-389750"/>
            <a:ext cx="2343243" cy="12193590"/>
          </a:xfrm>
          <a:prstGeom prst="rect">
            <a:avLst/>
          </a:prstGeom>
          <a:gradFill>
            <a:gsLst>
              <a:gs pos="19000">
                <a:srgbClr val="41439A">
                  <a:alpha val="54000"/>
                </a:srgbClr>
              </a:gs>
              <a:gs pos="99000">
                <a:srgbClr val="4B4FA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8" name="TextBox 17">
            <a:extLst>
              <a:ext uri="{FF2B5EF4-FFF2-40B4-BE49-F238E27FC236}">
                <a16:creationId xmlns:a16="http://schemas.microsoft.com/office/drawing/2014/main" id="{D105C3B9-B80F-D04D-805F-806F45F41E04}"/>
              </a:ext>
            </a:extLst>
          </p:cNvPr>
          <p:cNvSpPr txBox="1"/>
          <p:nvPr userDrawn="1"/>
        </p:nvSpPr>
        <p:spPr>
          <a:xfrm>
            <a:off x="354106" y="4996204"/>
            <a:ext cx="6407459" cy="1177471"/>
          </a:xfrm>
          <a:prstGeom prst="rect">
            <a:avLst/>
          </a:prstGeom>
        </p:spPr>
        <p:txBody>
          <a:bodyPr vert="horz" wrap="square" lIns="0" tIns="6931" rIns="0" bIns="0" rtlCol="0">
            <a:noAutofit/>
          </a:bodyPr>
          <a:lstStyle/>
          <a:p>
            <a:pPr rtl="0">
              <a:lnSpc>
                <a:spcPct val="110000"/>
              </a:lnSpc>
              <a:buSzPts val="2800"/>
              <a:buFont typeface="Arial" panose="020B0604020202020204" pitchFamily="34" charset="0"/>
              <a:buNone/>
            </a:pPr>
            <a:r>
              <a:rPr lang="en-US" sz="2000" b="1" i="0" u="none" strike="noStrike" kern="1200" baseline="0" dirty="0">
                <a:solidFill>
                  <a:schemeClr val="bg1"/>
                </a:solidFill>
                <a:latin typeface="Montserrat SemiBold" pitchFamily="2" charset="77"/>
              </a:rPr>
              <a:t>If you would like additional support, have our analysts guide you through other phases as part of McLean &amp; Company workshop.</a:t>
            </a:r>
          </a:p>
        </p:txBody>
      </p:sp>
      <p:sp>
        <p:nvSpPr>
          <p:cNvPr id="19" name="TextBox 18">
            <a:extLst>
              <a:ext uri="{FF2B5EF4-FFF2-40B4-BE49-F238E27FC236}">
                <a16:creationId xmlns:a16="http://schemas.microsoft.com/office/drawing/2014/main" id="{CBC80B3C-665D-C84A-96D5-C7BB0DAACFE5}"/>
              </a:ext>
            </a:extLst>
          </p:cNvPr>
          <p:cNvSpPr txBox="1"/>
          <p:nvPr userDrawn="1"/>
        </p:nvSpPr>
        <p:spPr>
          <a:xfrm>
            <a:off x="8261589" y="5035908"/>
            <a:ext cx="3628724" cy="1481761"/>
          </a:xfrm>
          <a:prstGeom prst="rect">
            <a:avLst/>
          </a:prstGeom>
        </p:spPr>
        <p:txBody>
          <a:bodyPr vert="horz" wrap="square" lIns="0" tIns="6931" rIns="0" bIns="0" rtlCol="0">
            <a:noAutofit/>
          </a:bodyPr>
          <a:lstStyle/>
          <a:p>
            <a:pPr marL="7701" marR="242975" lvl="0" indent="0" algn="l" defTabSz="554492" rtl="0" eaLnBrk="1" fontAlgn="auto" latinLnBrk="0" hangingPunct="1">
              <a:lnSpc>
                <a:spcPct val="110000"/>
              </a:lnSpc>
              <a:spcBef>
                <a:spcPts val="1000"/>
              </a:spcBef>
              <a:spcAft>
                <a:spcPts val="0"/>
              </a:spcAft>
              <a:buClrTx/>
              <a:buSzTx/>
              <a:buFontTx/>
              <a:buNone/>
              <a:tabLst/>
              <a:defRPr/>
            </a:pPr>
            <a:r>
              <a:rPr lang="en-US" sz="1600" dirty="0">
                <a:solidFill>
                  <a:schemeClr val="bg1"/>
                </a:solidFill>
                <a:latin typeface="Exo" panose="02000503000000000000" pitchFamily="2" charset="77"/>
              </a:rPr>
              <a:t>Contact your account representative for more information.</a:t>
            </a:r>
          </a:p>
          <a:p>
            <a:pPr marL="7701" marR="242975" lvl="0" indent="0" algn="l" defTabSz="554492" rtl="0" eaLnBrk="1" fontAlgn="auto" latinLnBrk="0" hangingPunct="1">
              <a:lnSpc>
                <a:spcPct val="110000"/>
              </a:lnSpc>
              <a:spcBef>
                <a:spcPts val="1000"/>
              </a:spcBef>
              <a:spcAft>
                <a:spcPts val="0"/>
              </a:spcAft>
              <a:buClrTx/>
              <a:buSzTx/>
              <a:buFontTx/>
              <a:buNone/>
              <a:tabLst/>
              <a:defRPr/>
            </a:pPr>
            <a:r>
              <a:rPr lang="en-US" sz="1600" dirty="0">
                <a:solidFill>
                  <a:schemeClr val="bg1"/>
                </a:solidFill>
                <a:latin typeface="Exo" panose="02000503000000000000" pitchFamily="2" charset="77"/>
              </a:rPr>
              <a:t>workshops@mcleanco.com  </a:t>
            </a:r>
            <a:br>
              <a:rPr lang="en-US" sz="1600" dirty="0">
                <a:solidFill>
                  <a:schemeClr val="bg1"/>
                </a:solidFill>
                <a:latin typeface="Exo" panose="02000503000000000000" pitchFamily="2" charset="77"/>
              </a:rPr>
            </a:br>
            <a:r>
              <a:rPr lang="en-US" sz="1600" dirty="0">
                <a:solidFill>
                  <a:schemeClr val="bg1"/>
                </a:solidFill>
                <a:latin typeface="Exo" panose="02000503000000000000" pitchFamily="2" charset="77"/>
              </a:rPr>
              <a:t>1-888-670-8889</a:t>
            </a:r>
          </a:p>
          <a:p>
            <a:pPr marL="7701" marR="242975" lvl="0" indent="0" algn="l" defTabSz="554492" rtl="0" eaLnBrk="1" fontAlgn="auto" latinLnBrk="0" hangingPunct="1">
              <a:lnSpc>
                <a:spcPct val="110000"/>
              </a:lnSpc>
              <a:spcBef>
                <a:spcPts val="1000"/>
              </a:spcBef>
              <a:spcAft>
                <a:spcPts val="0"/>
              </a:spcAft>
              <a:buClrTx/>
              <a:buSzTx/>
              <a:buFontTx/>
              <a:buNone/>
              <a:tabLst/>
              <a:defRPr/>
            </a:pPr>
            <a:endParaRPr lang="en-US" sz="1600" dirty="0">
              <a:solidFill>
                <a:schemeClr val="bg1"/>
              </a:solidFill>
              <a:latin typeface="Exo" panose="02000503000000000000" pitchFamily="2" charset="77"/>
            </a:endParaRPr>
          </a:p>
        </p:txBody>
      </p:sp>
      <p:sp>
        <p:nvSpPr>
          <p:cNvPr id="16" name="TextBox 15">
            <a:extLst>
              <a:ext uri="{FF2B5EF4-FFF2-40B4-BE49-F238E27FC236}">
                <a16:creationId xmlns:a16="http://schemas.microsoft.com/office/drawing/2014/main" id="{621EBEA1-D4F2-F34B-A577-D4A28ADA66CD}"/>
              </a:ext>
            </a:extLst>
          </p:cNvPr>
          <p:cNvSpPr txBox="1"/>
          <p:nvPr userDrawn="1"/>
        </p:nvSpPr>
        <p:spPr>
          <a:xfrm>
            <a:off x="9824720" y="6441440"/>
            <a:ext cx="2072640" cy="182880"/>
          </a:xfrm>
          <a:prstGeom prst="rect">
            <a:avLst/>
          </a:prstGeom>
        </p:spPr>
        <p:txBody>
          <a:bodyPr wrap="square" lIns="0" tIns="0" rIns="0" bIns="0" numCol="1" spcCol="360000" rtlCol="0">
            <a:noAutofit/>
          </a:bodyPr>
          <a:lstStyle/>
          <a:p>
            <a:pPr marL="0" marR="0" lvl="0" indent="0" algn="r" defTabSz="554492" rtl="0" eaLnBrk="1" fontAlgn="auto" latinLnBrk="0" hangingPunct="1">
              <a:lnSpc>
                <a:spcPct val="110000"/>
              </a:lnSpc>
              <a:spcBef>
                <a:spcPts val="0"/>
              </a:spcBef>
              <a:spcAft>
                <a:spcPts val="0"/>
              </a:spcAft>
              <a:buClrTx/>
              <a:buSzTx/>
              <a:buFontTx/>
              <a:buNone/>
              <a:tabLst/>
              <a:defRPr/>
            </a:pPr>
            <a:r>
              <a:rPr lang="en-CA" sz="800" b="0" i="0" dirty="0">
                <a:solidFill>
                  <a:schemeClr val="bg1"/>
                </a:solidFill>
                <a:latin typeface="Exo" panose="02000503000000000000" pitchFamily="2" charset="77"/>
              </a:rPr>
              <a:t>McLean &amp; Company   |   </a:t>
            </a:r>
            <a:fld id="{81D60167-4931-47E6-BA6A-407CBD079E47}" type="slidenum">
              <a:rPr sz="800" b="0" i="0" smtClean="0">
                <a:solidFill>
                  <a:schemeClr val="bg1"/>
                </a:solidFill>
                <a:latin typeface="Exo" panose="02000503000000000000" pitchFamily="2" charset="77"/>
                <a:cs typeface="Arial" panose="020B0604020202020204" pitchFamily="34" charset="0"/>
              </a:rPr>
              <a:pPr marL="0" marR="0" lvl="0" indent="0" algn="r" defTabSz="554492" rtl="0" eaLnBrk="1" fontAlgn="auto" latinLnBrk="0" hangingPunct="1">
                <a:lnSpc>
                  <a:spcPct val="110000"/>
                </a:lnSpc>
                <a:spcBef>
                  <a:spcPts val="0"/>
                </a:spcBef>
                <a:spcAft>
                  <a:spcPts val="0"/>
                </a:spcAft>
                <a:buClrTx/>
                <a:buSzTx/>
                <a:buFontTx/>
                <a:buNone/>
                <a:tabLst/>
                <a:defRPr/>
              </a:pPr>
              <a:t>‹#›</a:t>
            </a:fld>
            <a:endParaRPr sz="800" b="0" i="0" dirty="0">
              <a:solidFill>
                <a:schemeClr val="bg1"/>
              </a:solidFill>
              <a:latin typeface="Exo" panose="02000503000000000000" pitchFamily="2" charset="77"/>
              <a:cs typeface="Arial" panose="020B0604020202020204" pitchFamily="34" charset="0"/>
            </a:endParaRPr>
          </a:p>
        </p:txBody>
      </p:sp>
    </p:spTree>
    <p:extLst>
      <p:ext uri="{BB962C8B-B14F-4D97-AF65-F5344CB8AC3E}">
        <p14:creationId xmlns:p14="http://schemas.microsoft.com/office/powerpoint/2010/main" val="3934965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Light-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6CED198-04B0-1D4B-9CF9-27BE895D0690}"/>
              </a:ext>
            </a:extLst>
          </p:cNvPr>
          <p:cNvSpPr>
            <a:spLocks noGrp="1"/>
          </p:cNvSpPr>
          <p:nvPr>
            <p:ph type="body" sz="quarter" idx="10" hasCustomPrompt="1"/>
          </p:nvPr>
        </p:nvSpPr>
        <p:spPr>
          <a:xfrm>
            <a:off x="650874" y="1391732"/>
            <a:ext cx="7385845" cy="1306512"/>
          </a:xfrm>
          <a:prstGeom prst="rect">
            <a:avLst/>
          </a:prstGeom>
        </p:spPr>
        <p:txBody>
          <a:bodyPr/>
          <a:lstStyle>
            <a:lvl1pPr>
              <a:lnSpc>
                <a:spcPct val="90000"/>
              </a:lnSpc>
              <a:defRPr sz="4400" b="1" i="0">
                <a:solidFill>
                  <a:srgbClr val="41439A"/>
                </a:solidFill>
                <a:latin typeface="Montserrat SemiBold" pitchFamily="2" charset="77"/>
              </a:defRPr>
            </a:lvl1pPr>
            <a:lvl2pPr>
              <a:defRPr sz="4400" b="1" i="0">
                <a:solidFill>
                  <a:schemeClr val="bg1"/>
                </a:solidFill>
                <a:latin typeface="Montserrat SemiBold" pitchFamily="2" charset="77"/>
              </a:defRPr>
            </a:lvl2pPr>
            <a:lvl3pPr>
              <a:defRPr sz="4400" b="1" i="0">
                <a:solidFill>
                  <a:schemeClr val="bg1"/>
                </a:solidFill>
                <a:latin typeface="Montserrat SemiBold" pitchFamily="2" charset="77"/>
              </a:defRPr>
            </a:lvl3pPr>
            <a:lvl4pPr>
              <a:defRPr sz="4400" b="1" i="0">
                <a:solidFill>
                  <a:schemeClr val="bg1"/>
                </a:solidFill>
                <a:latin typeface="Montserrat SemiBold" pitchFamily="2" charset="77"/>
              </a:defRPr>
            </a:lvl4pPr>
            <a:lvl5pPr>
              <a:defRPr sz="4400" b="1" i="0">
                <a:solidFill>
                  <a:schemeClr val="bg1"/>
                </a:solidFill>
                <a:latin typeface="Montserrat SemiBold" pitchFamily="2" charset="77"/>
              </a:defRPr>
            </a:lvl5pPr>
          </a:lstStyle>
          <a:p>
            <a:pPr lvl="0"/>
            <a:r>
              <a:rPr lang="en-US"/>
              <a:t>Observe The Evolution of Quantum Capacity</a:t>
            </a:r>
          </a:p>
        </p:txBody>
      </p:sp>
      <p:sp>
        <p:nvSpPr>
          <p:cNvPr id="5" name="Text Placeholder 12">
            <a:extLst>
              <a:ext uri="{FF2B5EF4-FFF2-40B4-BE49-F238E27FC236}">
                <a16:creationId xmlns:a16="http://schemas.microsoft.com/office/drawing/2014/main" id="{A4CCF3E3-77ED-8B47-BA4F-C8AA5DC7EF51}"/>
              </a:ext>
            </a:extLst>
          </p:cNvPr>
          <p:cNvSpPr>
            <a:spLocks noGrp="1"/>
          </p:cNvSpPr>
          <p:nvPr>
            <p:ph type="body" sz="quarter" idx="11" hasCustomPrompt="1"/>
          </p:nvPr>
        </p:nvSpPr>
        <p:spPr>
          <a:xfrm>
            <a:off x="650875" y="2794290"/>
            <a:ext cx="5703626" cy="1893887"/>
          </a:xfrm>
          <a:prstGeom prst="rect">
            <a:avLst/>
          </a:prstGeom>
        </p:spPr>
        <p:txBody>
          <a:bodyPr/>
          <a:lstStyle>
            <a:lvl1pPr>
              <a:lnSpc>
                <a:spcPct val="110000"/>
              </a:lnSpc>
              <a:defRPr lang="en-US" sz="2800" b="0" i="0">
                <a:solidFill>
                  <a:srgbClr val="858585"/>
                </a:solidFill>
                <a:latin typeface="Roboto Condensed Light" panose="02000000000000000000" pitchFamily="2" charset="0"/>
                <a:ea typeface="Roboto Condensed Light" panose="02000000000000000000" pitchFamily="2" charset="0"/>
                <a:cs typeface="+mn-cs"/>
              </a:defRPr>
            </a:lvl1pPr>
            <a:lvl2pPr>
              <a:defRPr sz="3000" b="0" i="0">
                <a:solidFill>
                  <a:schemeClr val="bg1"/>
                </a:solidFill>
                <a:latin typeface="Exo Light" pitchFamily="2" charset="77"/>
              </a:defRPr>
            </a:lvl2pPr>
            <a:lvl3pPr>
              <a:defRPr sz="3000" b="0" i="0">
                <a:solidFill>
                  <a:schemeClr val="bg1"/>
                </a:solidFill>
                <a:latin typeface="Exo Light" pitchFamily="2" charset="77"/>
              </a:defRPr>
            </a:lvl3pPr>
            <a:lvl4pPr>
              <a:defRPr sz="3000" b="0" i="0">
                <a:solidFill>
                  <a:schemeClr val="bg1"/>
                </a:solidFill>
                <a:latin typeface="Exo Light" pitchFamily="2" charset="77"/>
              </a:defRPr>
            </a:lvl4pPr>
            <a:lvl5pPr>
              <a:defRPr sz="3000" b="0" i="0">
                <a:solidFill>
                  <a:schemeClr val="bg1"/>
                </a:solidFill>
                <a:latin typeface="Exo Light" pitchFamily="2" charset="77"/>
              </a:defRPr>
            </a:lvl5pPr>
          </a:lstStyle>
          <a:p>
            <a:pPr marL="0" lvl="0">
              <a:lnSpc>
                <a:spcPct val="110000"/>
              </a:lnSpc>
            </a:pPr>
            <a:r>
              <a:rPr lang="en-US"/>
              <a:t>Keep track of a transformational technology as it evolves.</a:t>
            </a:r>
          </a:p>
        </p:txBody>
      </p:sp>
    </p:spTree>
    <p:extLst>
      <p:ext uri="{BB962C8B-B14F-4D97-AF65-F5344CB8AC3E}">
        <p14:creationId xmlns:p14="http://schemas.microsoft.com/office/powerpoint/2010/main" val="17411734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Various Levels of Support">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04D20383-3FCC-7C4F-B1C5-B9D644F808E1}"/>
              </a:ext>
            </a:extLst>
          </p:cNvPr>
          <p:cNvSpPr txBox="1"/>
          <p:nvPr userDrawn="1"/>
        </p:nvSpPr>
        <p:spPr>
          <a:xfrm>
            <a:off x="351314" y="5561419"/>
            <a:ext cx="11572240" cy="283998"/>
          </a:xfrm>
          <a:prstGeom prst="rect">
            <a:avLst/>
          </a:prstGeom>
        </p:spPr>
        <p:txBody>
          <a:bodyPr vert="horz" wrap="square" lIns="0" tIns="6931" rIns="0" bIns="0" rtlCol="0">
            <a:spAutoFit/>
          </a:bodyPr>
          <a:lstStyle/>
          <a:p>
            <a:pPr marL="7701" marR="242975" lvl="0" indent="0" algn="ctr" defTabSz="554492" rtl="0" eaLnBrk="1" fontAlgn="auto" latinLnBrk="0" hangingPunct="1">
              <a:lnSpc>
                <a:spcPct val="90000"/>
              </a:lnSpc>
              <a:spcBef>
                <a:spcPts val="1000"/>
              </a:spcBef>
              <a:spcAft>
                <a:spcPts val="0"/>
              </a:spcAft>
              <a:buClrTx/>
              <a:buSzTx/>
              <a:buFontTx/>
              <a:buNone/>
              <a:tabLst/>
              <a:defRPr/>
            </a:pPr>
            <a:r>
              <a:rPr lang="en-US" sz="2000" b="1" i="0" dirty="0">
                <a:solidFill>
                  <a:srgbClr val="41439A"/>
                </a:solidFill>
                <a:latin typeface="Montserrat SemiBold" pitchFamily="2" charset="77"/>
              </a:rPr>
              <a:t>Diagnostic and consistent frameworks are used throughout all four options.</a:t>
            </a:r>
          </a:p>
        </p:txBody>
      </p:sp>
      <p:sp>
        <p:nvSpPr>
          <p:cNvPr id="26" name="Oval 25">
            <a:extLst>
              <a:ext uri="{FF2B5EF4-FFF2-40B4-BE49-F238E27FC236}">
                <a16:creationId xmlns:a16="http://schemas.microsoft.com/office/drawing/2014/main" id="{9E98C6B9-9801-2049-89AF-F94E0519AED1}"/>
              </a:ext>
            </a:extLst>
          </p:cNvPr>
          <p:cNvSpPr/>
          <p:nvPr userDrawn="1"/>
        </p:nvSpPr>
        <p:spPr>
          <a:xfrm>
            <a:off x="640080" y="2235200"/>
            <a:ext cx="2834640" cy="2834640"/>
          </a:xfrm>
          <a:prstGeom prst="ellipse">
            <a:avLst/>
          </a:prstGeom>
          <a:solidFill>
            <a:srgbClr val="41439A">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48C5C57C-EF5C-A14F-8C7D-2C892950EE5D}"/>
              </a:ext>
            </a:extLst>
          </p:cNvPr>
          <p:cNvSpPr txBox="1"/>
          <p:nvPr userDrawn="1"/>
        </p:nvSpPr>
        <p:spPr>
          <a:xfrm>
            <a:off x="746493" y="3021264"/>
            <a:ext cx="2621815" cy="283998"/>
          </a:xfrm>
          <a:prstGeom prst="rect">
            <a:avLst/>
          </a:prstGeom>
        </p:spPr>
        <p:txBody>
          <a:bodyPr vert="horz" wrap="square" lIns="0" tIns="6931" rIns="0" bIns="0" rtlCol="0">
            <a:spAutoFit/>
          </a:bodyPr>
          <a:lstStyle/>
          <a:p>
            <a:pPr algn="ctr" rtl="0">
              <a:lnSpc>
                <a:spcPct val="90000"/>
              </a:lnSpc>
              <a:buSzPts val="2800"/>
              <a:buFont typeface="Arial" panose="020B0604020202020204" pitchFamily="34" charset="0"/>
              <a:buNone/>
            </a:pPr>
            <a:r>
              <a:rPr lang="en-US" sz="2000" b="1" i="0" u="none" strike="noStrike" kern="1200" baseline="0" dirty="0">
                <a:solidFill>
                  <a:schemeClr val="bg1"/>
                </a:solidFill>
                <a:latin typeface="Montserrat SemiBold" pitchFamily="2" charset="77"/>
              </a:rPr>
              <a:t>DIY Toolkit</a:t>
            </a:r>
          </a:p>
        </p:txBody>
      </p:sp>
      <p:sp>
        <p:nvSpPr>
          <p:cNvPr id="28" name="TextBox 27">
            <a:extLst>
              <a:ext uri="{FF2B5EF4-FFF2-40B4-BE49-F238E27FC236}">
                <a16:creationId xmlns:a16="http://schemas.microsoft.com/office/drawing/2014/main" id="{822836B6-57C7-3145-A73C-5DECF33CF9CF}"/>
              </a:ext>
            </a:extLst>
          </p:cNvPr>
          <p:cNvSpPr txBox="1"/>
          <p:nvPr userDrawn="1"/>
        </p:nvSpPr>
        <p:spPr>
          <a:xfrm>
            <a:off x="1031240" y="3439160"/>
            <a:ext cx="2052320" cy="1019584"/>
          </a:xfrm>
          <a:prstGeom prst="rect">
            <a:avLst/>
          </a:prstGeom>
        </p:spPr>
        <p:txBody>
          <a:bodyPr vert="horz" wrap="square" lIns="0" tIns="6931" rIns="0" bIns="0" rtlCol="0">
            <a:spAutoFit/>
          </a:bodyPr>
          <a:lstStyle/>
          <a:p>
            <a:pPr algn="ctr">
              <a:lnSpc>
                <a:spcPct val="110000"/>
              </a:lnSpc>
            </a:pPr>
            <a:r>
              <a:rPr lang="en-CA" sz="1200" b="0" i="0" kern="1200" dirty="0">
                <a:solidFill>
                  <a:schemeClr val="bg1"/>
                </a:solidFill>
                <a:effectLst/>
                <a:latin typeface="Roboto Condensed Light" panose="02000000000000000000" pitchFamily="2" charset="0"/>
                <a:ea typeface="Roboto Condensed Light" panose="02000000000000000000" pitchFamily="2" charset="0"/>
                <a:cs typeface="+mn-cs"/>
              </a:rPr>
              <a:t>“Our team has already made this critical project a priority, and we have the time and capability, but some guidance along the way would be  helpful.” </a:t>
            </a:r>
          </a:p>
        </p:txBody>
      </p:sp>
      <p:sp>
        <p:nvSpPr>
          <p:cNvPr id="29" name="Oval 28">
            <a:extLst>
              <a:ext uri="{FF2B5EF4-FFF2-40B4-BE49-F238E27FC236}">
                <a16:creationId xmlns:a16="http://schemas.microsoft.com/office/drawing/2014/main" id="{5F7934EF-7D77-8E47-B92E-DB566035F413}"/>
              </a:ext>
            </a:extLst>
          </p:cNvPr>
          <p:cNvSpPr/>
          <p:nvPr userDrawn="1"/>
        </p:nvSpPr>
        <p:spPr>
          <a:xfrm>
            <a:off x="3312425" y="2235200"/>
            <a:ext cx="2834640" cy="2834640"/>
          </a:xfrm>
          <a:prstGeom prst="ellipse">
            <a:avLst/>
          </a:prstGeom>
          <a:solidFill>
            <a:srgbClr val="41439A">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a:extLst>
              <a:ext uri="{FF2B5EF4-FFF2-40B4-BE49-F238E27FC236}">
                <a16:creationId xmlns:a16="http://schemas.microsoft.com/office/drawing/2014/main" id="{2687958E-F387-1B47-A1A1-7456666D95C1}"/>
              </a:ext>
            </a:extLst>
          </p:cNvPr>
          <p:cNvSpPr txBox="1"/>
          <p:nvPr userDrawn="1"/>
        </p:nvSpPr>
        <p:spPr>
          <a:xfrm>
            <a:off x="3409207" y="2746944"/>
            <a:ext cx="2621815" cy="560996"/>
          </a:xfrm>
          <a:prstGeom prst="rect">
            <a:avLst/>
          </a:prstGeom>
        </p:spPr>
        <p:txBody>
          <a:bodyPr vert="horz" wrap="square" lIns="0" tIns="6931" rIns="0" bIns="0" rtlCol="0">
            <a:spAutoFit/>
          </a:bodyPr>
          <a:lstStyle/>
          <a:p>
            <a:pPr algn="ctr" rtl="0">
              <a:lnSpc>
                <a:spcPct val="90000"/>
              </a:lnSpc>
              <a:buSzPts val="2800"/>
              <a:buFont typeface="Arial" panose="020B0604020202020204" pitchFamily="34" charset="0"/>
              <a:buNone/>
            </a:pPr>
            <a:r>
              <a:rPr lang="en-US" sz="2000" b="1" i="0" u="none" strike="noStrike" kern="1200" baseline="0" dirty="0">
                <a:solidFill>
                  <a:schemeClr val="bg1"/>
                </a:solidFill>
                <a:latin typeface="Montserrat SemiBold" pitchFamily="2" charset="77"/>
              </a:rPr>
              <a:t>Guided Implementation</a:t>
            </a:r>
          </a:p>
        </p:txBody>
      </p:sp>
      <p:sp>
        <p:nvSpPr>
          <p:cNvPr id="31" name="TextBox 30">
            <a:extLst>
              <a:ext uri="{FF2B5EF4-FFF2-40B4-BE49-F238E27FC236}">
                <a16:creationId xmlns:a16="http://schemas.microsoft.com/office/drawing/2014/main" id="{39C0FAF0-D25D-C846-9AB6-57D70838B891}"/>
              </a:ext>
            </a:extLst>
          </p:cNvPr>
          <p:cNvSpPr txBox="1"/>
          <p:nvPr userDrawn="1"/>
        </p:nvSpPr>
        <p:spPr>
          <a:xfrm>
            <a:off x="3693954" y="3439160"/>
            <a:ext cx="2052320" cy="1224768"/>
          </a:xfrm>
          <a:prstGeom prst="rect">
            <a:avLst/>
          </a:prstGeom>
        </p:spPr>
        <p:txBody>
          <a:bodyPr vert="horz" wrap="square" lIns="0" tIns="6931" rIns="0" bIns="0" rtlCol="0">
            <a:spAutoFit/>
          </a:bodyPr>
          <a:lstStyle/>
          <a:p>
            <a:pPr algn="ctr">
              <a:lnSpc>
                <a:spcPct val="110000"/>
              </a:lnSpc>
            </a:pPr>
            <a:r>
              <a:rPr lang="en-CA" sz="1200" b="0" i="0" kern="1200" dirty="0">
                <a:solidFill>
                  <a:schemeClr val="bg1"/>
                </a:solidFill>
                <a:effectLst/>
                <a:latin typeface="Roboto Condensed Light" panose="02000000000000000000" pitchFamily="2" charset="0"/>
                <a:ea typeface="Roboto Condensed Light" panose="02000000000000000000" pitchFamily="2" charset="0"/>
                <a:cs typeface="+mn-cs"/>
              </a:rPr>
              <a:t>“Our team knows that we need to fix a process, but we need assistance to determine where to focus. Some check-ins along the way would help keep us on track.”</a:t>
            </a:r>
          </a:p>
          <a:p>
            <a:pPr algn="ctr">
              <a:lnSpc>
                <a:spcPct val="110000"/>
              </a:lnSpc>
            </a:pPr>
            <a:endParaRPr lang="en-CA" sz="1200" b="0" i="0" kern="1200" dirty="0">
              <a:solidFill>
                <a:schemeClr val="bg1"/>
              </a:solidFill>
              <a:effectLst/>
              <a:latin typeface="Roboto Condensed Light" panose="02000000000000000000" pitchFamily="2" charset="0"/>
              <a:ea typeface="Roboto Condensed Light" panose="02000000000000000000" pitchFamily="2" charset="0"/>
              <a:cs typeface="+mn-cs"/>
            </a:endParaRPr>
          </a:p>
        </p:txBody>
      </p:sp>
      <p:sp>
        <p:nvSpPr>
          <p:cNvPr id="32" name="Oval 31">
            <a:extLst>
              <a:ext uri="{FF2B5EF4-FFF2-40B4-BE49-F238E27FC236}">
                <a16:creationId xmlns:a16="http://schemas.microsoft.com/office/drawing/2014/main" id="{2ACC858F-1D39-2B41-949E-070EB0C0418C}"/>
              </a:ext>
            </a:extLst>
          </p:cNvPr>
          <p:cNvSpPr/>
          <p:nvPr userDrawn="1"/>
        </p:nvSpPr>
        <p:spPr>
          <a:xfrm>
            <a:off x="5984770" y="2235200"/>
            <a:ext cx="2834640" cy="2834640"/>
          </a:xfrm>
          <a:prstGeom prst="ellipse">
            <a:avLst/>
          </a:prstGeom>
          <a:solidFill>
            <a:srgbClr val="41439A">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a:extLst>
              <a:ext uri="{FF2B5EF4-FFF2-40B4-BE49-F238E27FC236}">
                <a16:creationId xmlns:a16="http://schemas.microsoft.com/office/drawing/2014/main" id="{7248CF82-0839-1B42-90C6-2565B8E19DAA}"/>
              </a:ext>
            </a:extLst>
          </p:cNvPr>
          <p:cNvSpPr txBox="1"/>
          <p:nvPr userDrawn="1"/>
        </p:nvSpPr>
        <p:spPr>
          <a:xfrm>
            <a:off x="6111767" y="3021264"/>
            <a:ext cx="2621815" cy="283998"/>
          </a:xfrm>
          <a:prstGeom prst="rect">
            <a:avLst/>
          </a:prstGeom>
        </p:spPr>
        <p:txBody>
          <a:bodyPr vert="horz" wrap="square" lIns="0" tIns="6931" rIns="0" bIns="0" rtlCol="0">
            <a:spAutoFit/>
          </a:bodyPr>
          <a:lstStyle/>
          <a:p>
            <a:pPr algn="ctr" rtl="0">
              <a:lnSpc>
                <a:spcPct val="90000"/>
              </a:lnSpc>
              <a:buSzPts val="2800"/>
              <a:buFont typeface="Arial" panose="020B0604020202020204" pitchFamily="34" charset="0"/>
              <a:buNone/>
            </a:pPr>
            <a:r>
              <a:rPr lang="en-US" sz="2000" b="1" i="0" u="none" strike="noStrike" kern="1200" baseline="0" dirty="0">
                <a:solidFill>
                  <a:schemeClr val="bg1"/>
                </a:solidFill>
                <a:latin typeface="Montserrat SemiBold" pitchFamily="2" charset="77"/>
              </a:rPr>
              <a:t>Workshop</a:t>
            </a:r>
          </a:p>
        </p:txBody>
      </p:sp>
      <p:sp>
        <p:nvSpPr>
          <p:cNvPr id="34" name="TextBox 33">
            <a:extLst>
              <a:ext uri="{FF2B5EF4-FFF2-40B4-BE49-F238E27FC236}">
                <a16:creationId xmlns:a16="http://schemas.microsoft.com/office/drawing/2014/main" id="{FFE019FE-4785-EB46-B01D-CB07AB2C430F}"/>
              </a:ext>
            </a:extLst>
          </p:cNvPr>
          <p:cNvSpPr txBox="1"/>
          <p:nvPr userDrawn="1"/>
        </p:nvSpPr>
        <p:spPr>
          <a:xfrm>
            <a:off x="6416834" y="3439160"/>
            <a:ext cx="1944846" cy="1224768"/>
          </a:xfrm>
          <a:prstGeom prst="rect">
            <a:avLst/>
          </a:prstGeom>
        </p:spPr>
        <p:txBody>
          <a:bodyPr vert="horz" wrap="square" lIns="0" tIns="6931" rIns="0" bIns="0" rtlCol="0">
            <a:spAutoFit/>
          </a:bodyPr>
          <a:lstStyle/>
          <a:p>
            <a:pPr algn="ctr">
              <a:lnSpc>
                <a:spcPct val="110000"/>
              </a:lnSpc>
            </a:pPr>
            <a:r>
              <a:rPr lang="en-CA" sz="1200" b="0" i="0" kern="1200" dirty="0">
                <a:solidFill>
                  <a:schemeClr val="bg1"/>
                </a:solidFill>
                <a:effectLst/>
                <a:latin typeface="Roboto Condensed Light" panose="02000000000000000000" pitchFamily="2" charset="0"/>
                <a:ea typeface="Roboto Condensed Light" panose="02000000000000000000" pitchFamily="2" charset="0"/>
                <a:cs typeface="+mn-cs"/>
              </a:rPr>
              <a:t>“We need to hit the ground running and get this project kicked off immediately. Our team has the ability to take this over once we get a framework and strategy in place.”</a:t>
            </a:r>
          </a:p>
        </p:txBody>
      </p:sp>
      <p:sp>
        <p:nvSpPr>
          <p:cNvPr id="36" name="Oval 35">
            <a:extLst>
              <a:ext uri="{FF2B5EF4-FFF2-40B4-BE49-F238E27FC236}">
                <a16:creationId xmlns:a16="http://schemas.microsoft.com/office/drawing/2014/main" id="{4613E971-548E-644E-AC62-5E7A3EB2413E}"/>
              </a:ext>
            </a:extLst>
          </p:cNvPr>
          <p:cNvSpPr/>
          <p:nvPr userDrawn="1"/>
        </p:nvSpPr>
        <p:spPr>
          <a:xfrm>
            <a:off x="8657114" y="2235200"/>
            <a:ext cx="2834640" cy="2834640"/>
          </a:xfrm>
          <a:prstGeom prst="ellipse">
            <a:avLst/>
          </a:prstGeom>
          <a:solidFill>
            <a:srgbClr val="41439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Box 36">
            <a:extLst>
              <a:ext uri="{FF2B5EF4-FFF2-40B4-BE49-F238E27FC236}">
                <a16:creationId xmlns:a16="http://schemas.microsoft.com/office/drawing/2014/main" id="{4CDDF159-01E9-D844-865D-6938B43C7FC3}"/>
              </a:ext>
            </a:extLst>
          </p:cNvPr>
          <p:cNvSpPr txBox="1"/>
          <p:nvPr userDrawn="1"/>
        </p:nvSpPr>
        <p:spPr>
          <a:xfrm>
            <a:off x="8773687" y="3021264"/>
            <a:ext cx="2621815" cy="283998"/>
          </a:xfrm>
          <a:prstGeom prst="rect">
            <a:avLst/>
          </a:prstGeom>
        </p:spPr>
        <p:txBody>
          <a:bodyPr vert="horz" wrap="square" lIns="0" tIns="6931" rIns="0" bIns="0" rtlCol="0">
            <a:spAutoFit/>
          </a:bodyPr>
          <a:lstStyle/>
          <a:p>
            <a:pPr algn="ctr" rtl="0">
              <a:lnSpc>
                <a:spcPct val="90000"/>
              </a:lnSpc>
              <a:buSzPts val="2800"/>
              <a:buFont typeface="Arial" panose="020B0604020202020204" pitchFamily="34" charset="0"/>
              <a:buNone/>
            </a:pPr>
            <a:r>
              <a:rPr lang="en-US" sz="2000" b="1" i="0" u="none" strike="noStrike" kern="1200" baseline="0" dirty="0">
                <a:solidFill>
                  <a:schemeClr val="bg1"/>
                </a:solidFill>
                <a:latin typeface="Montserrat SemiBold" pitchFamily="2" charset="77"/>
              </a:rPr>
              <a:t>Consulting</a:t>
            </a:r>
          </a:p>
        </p:txBody>
      </p:sp>
      <p:sp>
        <p:nvSpPr>
          <p:cNvPr id="38" name="TextBox 37">
            <a:extLst>
              <a:ext uri="{FF2B5EF4-FFF2-40B4-BE49-F238E27FC236}">
                <a16:creationId xmlns:a16="http://schemas.microsoft.com/office/drawing/2014/main" id="{2A598409-5DD3-E046-B8A2-B2ECEB9E82DB}"/>
              </a:ext>
            </a:extLst>
          </p:cNvPr>
          <p:cNvSpPr txBox="1"/>
          <p:nvPr userDrawn="1"/>
        </p:nvSpPr>
        <p:spPr>
          <a:xfrm>
            <a:off x="9058434" y="3439160"/>
            <a:ext cx="2052320" cy="1019584"/>
          </a:xfrm>
          <a:prstGeom prst="rect">
            <a:avLst/>
          </a:prstGeom>
        </p:spPr>
        <p:txBody>
          <a:bodyPr vert="horz" wrap="square" lIns="0" tIns="6931" rIns="0" bIns="0" rtlCol="0">
            <a:spAutoFit/>
          </a:bodyPr>
          <a:lstStyle/>
          <a:p>
            <a:pPr algn="ctr">
              <a:lnSpc>
                <a:spcPct val="110000"/>
              </a:lnSpc>
            </a:pPr>
            <a:r>
              <a:rPr lang="en-CA" sz="1200" b="0" i="0" kern="1200" dirty="0">
                <a:solidFill>
                  <a:schemeClr val="bg1"/>
                </a:solidFill>
                <a:effectLst/>
                <a:latin typeface="Roboto Condensed Light" panose="02000000000000000000" pitchFamily="2" charset="0"/>
                <a:ea typeface="Roboto Condensed Light" panose="02000000000000000000" pitchFamily="2" charset="0"/>
                <a:cs typeface="+mn-cs"/>
              </a:rPr>
              <a:t>“Our team does not have the time or the knowledge to take this project on. We need assistance through the entirety of this project.”</a:t>
            </a:r>
          </a:p>
          <a:p>
            <a:pPr algn="ctr">
              <a:lnSpc>
                <a:spcPct val="110000"/>
              </a:lnSpc>
            </a:pPr>
            <a:endParaRPr lang="en-CA" sz="1200" b="0" i="0" kern="1200" dirty="0">
              <a:solidFill>
                <a:schemeClr val="bg1"/>
              </a:solidFill>
              <a:effectLst/>
              <a:latin typeface="Roboto Condensed Light" panose="02000000000000000000" pitchFamily="2" charset="0"/>
              <a:ea typeface="Roboto Condensed Light" panose="02000000000000000000" pitchFamily="2" charset="0"/>
              <a:cs typeface="+mn-cs"/>
            </a:endParaRPr>
          </a:p>
        </p:txBody>
      </p:sp>
      <p:sp>
        <p:nvSpPr>
          <p:cNvPr id="39" name="TextBox 38">
            <a:extLst>
              <a:ext uri="{FF2B5EF4-FFF2-40B4-BE49-F238E27FC236}">
                <a16:creationId xmlns:a16="http://schemas.microsoft.com/office/drawing/2014/main" id="{B7A24B53-8F5A-EF4B-A9C9-8343BC4F4E5B}"/>
              </a:ext>
            </a:extLst>
          </p:cNvPr>
          <p:cNvSpPr txBox="1"/>
          <p:nvPr userDrawn="1"/>
        </p:nvSpPr>
        <p:spPr>
          <a:xfrm>
            <a:off x="336885" y="514801"/>
            <a:ext cx="11343281" cy="1032921"/>
          </a:xfrm>
          <a:prstGeom prst="rect">
            <a:avLst/>
          </a:prstGeom>
        </p:spPr>
        <p:txBody>
          <a:bodyPr vert="horz" wrap="square" lIns="0" tIns="6931" rIns="0" bIns="0" rtlCol="0">
            <a:noAutofit/>
          </a:bodyPr>
          <a:lstStyle/>
          <a:p>
            <a:pPr marL="7701" marR="242975" algn="l">
              <a:lnSpc>
                <a:spcPct val="90000"/>
              </a:lnSpc>
              <a:spcBef>
                <a:spcPts val="55"/>
              </a:spcBef>
            </a:pPr>
            <a:r>
              <a:rPr lang="en-US" sz="4000" b="1" i="0" dirty="0">
                <a:solidFill>
                  <a:srgbClr val="717171"/>
                </a:solidFill>
                <a:latin typeface="Montserrat SemiBold" pitchFamily="2" charset="77"/>
              </a:rPr>
              <a:t>McLean &amp; Company offers various levels of support to best suit your needs</a:t>
            </a:r>
            <a:endParaRPr lang="en-US" sz="4000" b="1" i="0" spc="-30" dirty="0">
              <a:solidFill>
                <a:srgbClr val="717171"/>
              </a:solidFill>
              <a:latin typeface="Montserrat SemiBold" pitchFamily="2" charset="77"/>
              <a:cs typeface="Arial Narrow"/>
            </a:endParaRPr>
          </a:p>
        </p:txBody>
      </p:sp>
    </p:spTree>
    <p:extLst>
      <p:ext uri="{BB962C8B-B14F-4D97-AF65-F5344CB8AC3E}">
        <p14:creationId xmlns:p14="http://schemas.microsoft.com/office/powerpoint/2010/main" val="3792006705"/>
      </p:ext>
    </p:extLst>
  </p:cSld>
  <p:clrMapOvr>
    <a:masterClrMapping/>
  </p:clrMapOvr>
  <p:extLst>
    <p:ext uri="{DCECCB84-F9BA-43D5-87BE-67443E8EF086}">
      <p15:sldGuideLst xmlns:p15="http://schemas.microsoft.com/office/powerpoint/2012/main">
        <p15:guide id="1" orient="horz" pos="1865">
          <p15:clr>
            <a:srgbClr val="FBAE40"/>
          </p15:clr>
        </p15:guide>
        <p15:guide id="2" orient="horz" pos="1979">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search Contributors and Experts B">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0A7A87E3-6D99-8946-A365-05075C72EA60}"/>
              </a:ext>
            </a:extLst>
          </p:cNvPr>
          <p:cNvSpPr>
            <a:spLocks noGrp="1"/>
          </p:cNvSpPr>
          <p:nvPr>
            <p:ph type="body" sz="quarter" idx="11" hasCustomPrompt="1"/>
          </p:nvPr>
        </p:nvSpPr>
        <p:spPr>
          <a:xfrm>
            <a:off x="344912" y="1742438"/>
            <a:ext cx="3849687" cy="264974"/>
          </a:xfrm>
          <a:prstGeom prst="rect">
            <a:avLst/>
          </a:prstGeom>
        </p:spPr>
        <p:txBody>
          <a:bodyPr lIns="0" tIns="0" rIns="0" bIns="0">
            <a:noAutofit/>
          </a:bodyPr>
          <a:lstStyle>
            <a:lvl1pPr marL="0" indent="0">
              <a:buNone/>
              <a:defRPr sz="2000" b="1" i="0">
                <a:solidFill>
                  <a:srgbClr val="41439A"/>
                </a:solidFill>
                <a:latin typeface="Montserrat SemiBold" pitchFamily="2" charset="77"/>
              </a:defRPr>
            </a:lvl1pPr>
            <a:lvl2pPr>
              <a:defRPr sz="1500" b="1" i="0">
                <a:latin typeface="Montserrat SemiBold" pitchFamily="2" charset="77"/>
              </a:defRPr>
            </a:lvl2pPr>
            <a:lvl3pPr>
              <a:defRPr sz="1500" b="1" i="0">
                <a:latin typeface="Montserrat SemiBold" pitchFamily="2" charset="77"/>
              </a:defRPr>
            </a:lvl3pPr>
            <a:lvl4pPr>
              <a:defRPr sz="1500" b="1" i="0">
                <a:latin typeface="Montserrat SemiBold" pitchFamily="2" charset="77"/>
              </a:defRPr>
            </a:lvl4pPr>
            <a:lvl5pPr>
              <a:defRPr sz="1500" b="1" i="0">
                <a:latin typeface="Montserrat SemiBold" pitchFamily="2" charset="77"/>
              </a:defRPr>
            </a:lvl5pPr>
          </a:lstStyle>
          <a:p>
            <a:pPr lvl="0"/>
            <a:r>
              <a:rPr lang="en-US"/>
              <a:t>Paul </a:t>
            </a:r>
            <a:r>
              <a:rPr lang="en-US" err="1"/>
              <a:t>Willson</a:t>
            </a:r>
            <a:r>
              <a:rPr lang="en-US"/>
              <a:t> </a:t>
            </a:r>
          </a:p>
        </p:txBody>
      </p:sp>
      <p:sp>
        <p:nvSpPr>
          <p:cNvPr id="10" name="Text Placeholder 8">
            <a:extLst>
              <a:ext uri="{FF2B5EF4-FFF2-40B4-BE49-F238E27FC236}">
                <a16:creationId xmlns:a16="http://schemas.microsoft.com/office/drawing/2014/main" id="{20CC50DE-8543-1446-90E6-8AEF1CF32DC8}"/>
              </a:ext>
            </a:extLst>
          </p:cNvPr>
          <p:cNvSpPr>
            <a:spLocks noGrp="1"/>
          </p:cNvSpPr>
          <p:nvPr>
            <p:ph type="body" sz="quarter" idx="12" hasCustomPrompt="1"/>
          </p:nvPr>
        </p:nvSpPr>
        <p:spPr>
          <a:xfrm>
            <a:off x="344912" y="2065998"/>
            <a:ext cx="3849687" cy="438571"/>
          </a:xfrm>
          <a:prstGeom prst="rect">
            <a:avLst/>
          </a:prstGeom>
        </p:spPr>
        <p:txBody>
          <a:bodyPr lIns="0" tIns="0" rIns="0" bIns="0">
            <a:noAutofit/>
          </a:bodyPr>
          <a:lstStyle>
            <a:lvl1pPr marL="0" marR="0" indent="0" algn="l" defTabSz="914400" rtl="0" eaLnBrk="1" fontAlgn="auto" latinLnBrk="0" hangingPunct="1">
              <a:lnSpc>
                <a:spcPts val="1600"/>
              </a:lnSpc>
              <a:spcBef>
                <a:spcPts val="0"/>
              </a:spcBef>
              <a:spcAft>
                <a:spcPts val="0"/>
              </a:spcAft>
              <a:buClrTx/>
              <a:buSzTx/>
              <a:buFont typeface="Arial" panose="020B0604020202020204" pitchFamily="34" charset="0"/>
              <a:buNone/>
              <a:tabLst/>
              <a:defRPr sz="1200" b="0" i="0">
                <a:solidFill>
                  <a:srgbClr val="4B4B4B"/>
                </a:solidFill>
                <a:latin typeface="Exo" pitchFamily="2" charset="77"/>
              </a:defRPr>
            </a:lvl1pPr>
            <a:lvl2pPr>
              <a:defRPr sz="1500" b="1" i="0">
                <a:latin typeface="Montserrat SemiBold" pitchFamily="2" charset="77"/>
              </a:defRPr>
            </a:lvl2pPr>
            <a:lvl3pPr>
              <a:defRPr sz="1500" b="1" i="0">
                <a:latin typeface="Montserrat SemiBold" pitchFamily="2" charset="77"/>
              </a:defRPr>
            </a:lvl3pPr>
            <a:lvl4pPr>
              <a:defRPr sz="1500" b="1" i="0">
                <a:latin typeface="Montserrat SemiBold" pitchFamily="2" charset="77"/>
              </a:defRPr>
            </a:lvl4pPr>
            <a:lvl5pPr>
              <a:defRPr sz="1500" b="1" i="0">
                <a:latin typeface="Montserrat SemiBold" pitchFamily="2" charset="77"/>
              </a:defRPr>
            </a:lvl5pPr>
          </a:lstStyle>
          <a:p>
            <a:pPr lvl="0"/>
            <a:r>
              <a:rPr lang="en-US"/>
              <a:t>Senior Demographer</a:t>
            </a:r>
            <a:br>
              <a:rPr lang="en-US"/>
            </a:br>
            <a:r>
              <a:rPr lang="en-US"/>
              <a:t>Info-Tech Research Group</a:t>
            </a:r>
          </a:p>
        </p:txBody>
      </p:sp>
      <p:sp>
        <p:nvSpPr>
          <p:cNvPr id="15" name="Text Placeholder 8">
            <a:extLst>
              <a:ext uri="{FF2B5EF4-FFF2-40B4-BE49-F238E27FC236}">
                <a16:creationId xmlns:a16="http://schemas.microsoft.com/office/drawing/2014/main" id="{9A018879-2AAE-DD4D-BED8-A9EBF65B3327}"/>
              </a:ext>
            </a:extLst>
          </p:cNvPr>
          <p:cNvSpPr>
            <a:spLocks noGrp="1"/>
          </p:cNvSpPr>
          <p:nvPr>
            <p:ph type="body" sz="quarter" idx="17" hasCustomPrompt="1"/>
          </p:nvPr>
        </p:nvSpPr>
        <p:spPr>
          <a:xfrm>
            <a:off x="6193544" y="1742438"/>
            <a:ext cx="3849687" cy="264974"/>
          </a:xfrm>
          <a:prstGeom prst="rect">
            <a:avLst/>
          </a:prstGeom>
        </p:spPr>
        <p:txBody>
          <a:bodyPr lIns="0" tIns="0" rIns="0" bIns="0">
            <a:noAutofit/>
          </a:bodyPr>
          <a:lstStyle>
            <a:lvl1pPr marL="0" indent="0">
              <a:buNone/>
              <a:defRPr sz="2000" b="1" i="0">
                <a:solidFill>
                  <a:srgbClr val="41439A"/>
                </a:solidFill>
                <a:latin typeface="Montserrat SemiBold" pitchFamily="2" charset="77"/>
              </a:defRPr>
            </a:lvl1pPr>
            <a:lvl2pPr>
              <a:defRPr sz="1500" b="1" i="0">
                <a:latin typeface="Montserrat SemiBold" pitchFamily="2" charset="77"/>
              </a:defRPr>
            </a:lvl2pPr>
            <a:lvl3pPr>
              <a:defRPr sz="1500" b="1" i="0">
                <a:latin typeface="Montserrat SemiBold" pitchFamily="2" charset="77"/>
              </a:defRPr>
            </a:lvl3pPr>
            <a:lvl4pPr>
              <a:defRPr sz="1500" b="1" i="0">
                <a:latin typeface="Montserrat SemiBold" pitchFamily="2" charset="77"/>
              </a:defRPr>
            </a:lvl4pPr>
            <a:lvl5pPr>
              <a:defRPr sz="1500" b="1" i="0">
                <a:latin typeface="Montserrat SemiBold" pitchFamily="2" charset="77"/>
              </a:defRPr>
            </a:lvl5pPr>
          </a:lstStyle>
          <a:p>
            <a:pPr lvl="0"/>
            <a:r>
              <a:rPr lang="en-US"/>
              <a:t>Paul </a:t>
            </a:r>
            <a:r>
              <a:rPr lang="en-US" err="1"/>
              <a:t>Willson</a:t>
            </a:r>
            <a:r>
              <a:rPr lang="en-US"/>
              <a:t> </a:t>
            </a:r>
          </a:p>
        </p:txBody>
      </p:sp>
      <p:sp>
        <p:nvSpPr>
          <p:cNvPr id="17" name="Text Placeholder 8">
            <a:extLst>
              <a:ext uri="{FF2B5EF4-FFF2-40B4-BE49-F238E27FC236}">
                <a16:creationId xmlns:a16="http://schemas.microsoft.com/office/drawing/2014/main" id="{BA22E391-D54A-C649-8259-B59C6D235D8E}"/>
              </a:ext>
            </a:extLst>
          </p:cNvPr>
          <p:cNvSpPr>
            <a:spLocks noGrp="1"/>
          </p:cNvSpPr>
          <p:nvPr>
            <p:ph type="body" sz="quarter" idx="18" hasCustomPrompt="1"/>
          </p:nvPr>
        </p:nvSpPr>
        <p:spPr>
          <a:xfrm>
            <a:off x="6193544" y="2057034"/>
            <a:ext cx="3849687" cy="455988"/>
          </a:xfrm>
          <a:prstGeom prst="rect">
            <a:avLst/>
          </a:prstGeom>
        </p:spPr>
        <p:txBody>
          <a:bodyPr lIns="0" tIns="0" rIns="0" bIns="0">
            <a:noAutofit/>
          </a:bodyPr>
          <a:lstStyle>
            <a:lvl1pPr marL="0" indent="0">
              <a:lnSpc>
                <a:spcPts val="1600"/>
              </a:lnSpc>
              <a:spcBef>
                <a:spcPts val="0"/>
              </a:spcBef>
              <a:buNone/>
              <a:defRPr sz="1200" b="0" i="0">
                <a:solidFill>
                  <a:srgbClr val="4B4B4B"/>
                </a:solidFill>
                <a:latin typeface="Exo" pitchFamily="2" charset="77"/>
              </a:defRPr>
            </a:lvl1pPr>
            <a:lvl2pPr>
              <a:defRPr sz="1500" b="1" i="0">
                <a:latin typeface="Montserrat SemiBold" pitchFamily="2" charset="77"/>
              </a:defRPr>
            </a:lvl2pPr>
            <a:lvl3pPr>
              <a:defRPr sz="1500" b="1" i="0">
                <a:latin typeface="Montserrat SemiBold" pitchFamily="2" charset="77"/>
              </a:defRPr>
            </a:lvl3pPr>
            <a:lvl4pPr>
              <a:defRPr sz="1500" b="1" i="0">
                <a:latin typeface="Montserrat SemiBold" pitchFamily="2" charset="77"/>
              </a:defRPr>
            </a:lvl4pPr>
            <a:lvl5pPr>
              <a:defRPr sz="1500" b="1" i="0">
                <a:latin typeface="Montserrat SemiBold" pitchFamily="2" charset="77"/>
              </a:defRPr>
            </a:lvl5pPr>
          </a:lstStyle>
          <a:p>
            <a:pPr lvl="0"/>
            <a:r>
              <a:rPr lang="en-US"/>
              <a:t>Senior Demographer</a:t>
            </a:r>
            <a:br>
              <a:rPr lang="en-US"/>
            </a:br>
            <a:r>
              <a:rPr lang="en-US"/>
              <a:t>Info-Tech Research Group</a:t>
            </a:r>
          </a:p>
        </p:txBody>
      </p:sp>
      <p:sp>
        <p:nvSpPr>
          <p:cNvPr id="19" name="TextBox 18">
            <a:extLst>
              <a:ext uri="{FF2B5EF4-FFF2-40B4-BE49-F238E27FC236}">
                <a16:creationId xmlns:a16="http://schemas.microsoft.com/office/drawing/2014/main" id="{A6483C06-5D8D-1B47-B88B-5FEE88718A75}"/>
              </a:ext>
            </a:extLst>
          </p:cNvPr>
          <p:cNvSpPr txBox="1"/>
          <p:nvPr userDrawn="1"/>
        </p:nvSpPr>
        <p:spPr>
          <a:xfrm>
            <a:off x="336886" y="424271"/>
            <a:ext cx="6561626" cy="541209"/>
          </a:xfrm>
          <a:prstGeom prst="rect">
            <a:avLst/>
          </a:prstGeom>
        </p:spPr>
        <p:txBody>
          <a:bodyPr vert="horz" wrap="square" lIns="0" tIns="6931" rIns="0" bIns="0" rtlCol="0">
            <a:noAutofit/>
          </a:bodyPr>
          <a:lstStyle/>
          <a:p>
            <a:pPr marL="7701" marR="242975" algn="l">
              <a:lnSpc>
                <a:spcPct val="90000"/>
              </a:lnSpc>
              <a:spcBef>
                <a:spcPts val="55"/>
              </a:spcBef>
            </a:pPr>
            <a:r>
              <a:rPr lang="en-US" sz="4000" b="1" i="0" dirty="0">
                <a:solidFill>
                  <a:srgbClr val="717171"/>
                </a:solidFill>
                <a:latin typeface="Montserrat SemiBold" pitchFamily="2" charset="77"/>
              </a:rPr>
              <a:t>Research Contributors and Experts</a:t>
            </a:r>
            <a:endParaRPr lang="en-US" sz="4000" b="1" i="0" spc="-30" dirty="0">
              <a:solidFill>
                <a:srgbClr val="717171"/>
              </a:solidFill>
              <a:latin typeface="Montserrat SemiBold" pitchFamily="2" charset="77"/>
              <a:cs typeface="Arial Narrow"/>
            </a:endParaRPr>
          </a:p>
        </p:txBody>
      </p:sp>
    </p:spTree>
    <p:extLst>
      <p:ext uri="{BB962C8B-B14F-4D97-AF65-F5344CB8AC3E}">
        <p14:creationId xmlns:p14="http://schemas.microsoft.com/office/powerpoint/2010/main" val="3596270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orks Cite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92454BFC-BC26-0B4D-A0EE-0E0CCEA287B5}"/>
              </a:ext>
            </a:extLst>
          </p:cNvPr>
          <p:cNvSpPr>
            <a:spLocks noGrp="1"/>
          </p:cNvSpPr>
          <p:nvPr>
            <p:ph type="body" sz="quarter" idx="11" hasCustomPrompt="1"/>
          </p:nvPr>
        </p:nvSpPr>
        <p:spPr>
          <a:xfrm>
            <a:off x="383163" y="1552498"/>
            <a:ext cx="5477732" cy="4503847"/>
          </a:xfrm>
          <a:prstGeom prst="rect">
            <a:avLst/>
          </a:prstGeom>
        </p:spPr>
        <p:txBody>
          <a:bodyPr lIns="0" tIns="0" rIns="0" bIns="0">
            <a:noAutofit/>
          </a:bodyPr>
          <a:lstStyle>
            <a:lvl1pPr marL="0" indent="0" algn="l">
              <a:buNone/>
              <a:defRPr sz="1200" baseline="0">
                <a:solidFill>
                  <a:srgbClr val="000000"/>
                </a:solidFill>
                <a:latin typeface="Roboto Condensed Light" panose="02000000000000000000" pitchFamily="2" charset="0"/>
              </a:defRPr>
            </a:lvl1pPr>
          </a:lstStyle>
          <a:p>
            <a:pPr marL="7701" marR="242975" algn="just">
              <a:spcBef>
                <a:spcPts val="55"/>
              </a:spcBef>
            </a:pPr>
            <a:r>
              <a:rPr lang="en-CA" sz="1200" spc="-30" err="1">
                <a:solidFill>
                  <a:srgbClr val="464646"/>
                </a:solidFill>
                <a:latin typeface="Roboto Condensed Light" panose="02000000000000000000" pitchFamily="2" charset="0"/>
                <a:cs typeface="Arial Narrow"/>
              </a:rPr>
              <a:t>Bersin</a:t>
            </a:r>
            <a:r>
              <a:rPr lang="en-CA" sz="1200" spc="-30">
                <a:solidFill>
                  <a:srgbClr val="464646"/>
                </a:solidFill>
                <a:latin typeface="Roboto Condensed Light" panose="02000000000000000000" pitchFamily="2" charset="0"/>
                <a:cs typeface="Arial Narrow"/>
              </a:rPr>
              <a:t>,</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Josh.</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“Time</a:t>
            </a:r>
            <a:r>
              <a:rPr lang="en-CA" sz="1200" spc="-64">
                <a:solidFill>
                  <a:srgbClr val="464646"/>
                </a:solidFill>
                <a:latin typeface="Roboto Condensed Light" panose="02000000000000000000" pitchFamily="2" charset="0"/>
                <a:cs typeface="Arial Narrow"/>
              </a:rPr>
              <a:t> </a:t>
            </a:r>
            <a:r>
              <a:rPr lang="en-CA" sz="1200" spc="-18">
                <a:solidFill>
                  <a:srgbClr val="464646"/>
                </a:solidFill>
                <a:latin typeface="Roboto Condensed Light" panose="02000000000000000000" pitchFamily="2" charset="0"/>
                <a:cs typeface="Arial Narrow"/>
              </a:rPr>
              <a:t>to</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Scrap</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Performance</a:t>
            </a:r>
            <a:r>
              <a:rPr lang="en-CA" sz="1200" spc="-12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Appraisals?”</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Forbes</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Magazine.</a:t>
            </a:r>
            <a:r>
              <a:rPr lang="en-CA" sz="1200" spc="-64">
                <a:solidFill>
                  <a:srgbClr val="464646"/>
                </a:solidFill>
                <a:latin typeface="Roboto Condensed Light" panose="02000000000000000000" pitchFamily="2" charset="0"/>
                <a:cs typeface="Arial Narrow"/>
              </a:rPr>
              <a:t> </a:t>
            </a:r>
            <a:r>
              <a:rPr lang="en-CA" sz="1200" spc="-3">
                <a:solidFill>
                  <a:srgbClr val="464646"/>
                </a:solidFill>
                <a:latin typeface="Roboto Condensed Light" panose="02000000000000000000" pitchFamily="2" charset="0"/>
                <a:cs typeface="Arial Narrow"/>
              </a:rPr>
              <a:t>5</a:t>
            </a:r>
            <a:r>
              <a:rPr lang="en-CA" sz="1200" spc="-64">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June</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64">
                <a:solidFill>
                  <a:srgbClr val="464646"/>
                </a:solidFill>
                <a:latin typeface="Roboto Condensed Light" panose="02000000000000000000" pitchFamily="2" charset="0"/>
                <a:cs typeface="Arial Narrow"/>
              </a:rPr>
              <a:t> </a:t>
            </a:r>
            <a:r>
              <a:rPr lang="en-CA" sz="1200" spc="-42">
                <a:solidFill>
                  <a:srgbClr val="464646"/>
                </a:solidFill>
                <a:latin typeface="Roboto Condensed Light" panose="02000000000000000000" pitchFamily="2" charset="0"/>
                <a:cs typeface="Arial Narrow"/>
              </a:rPr>
              <a:t>Web.  </a:t>
            </a:r>
            <a:r>
              <a:rPr lang="en-CA" sz="1200" spc="-21">
                <a:solidFill>
                  <a:srgbClr val="464646"/>
                </a:solidFill>
                <a:latin typeface="Roboto Condensed Light" panose="02000000000000000000" pitchFamily="2" charset="0"/>
                <a:cs typeface="Arial Narrow"/>
              </a:rPr>
              <a:t>30 </a:t>
            </a:r>
            <a:r>
              <a:rPr lang="en-CA" sz="1200" spc="-24">
                <a:solidFill>
                  <a:srgbClr val="464646"/>
                </a:solidFill>
                <a:latin typeface="Roboto Condensed Light" panose="02000000000000000000" pitchFamily="2" charset="0"/>
                <a:cs typeface="Arial Narrow"/>
              </a:rPr>
              <a:t>Oct </a:t>
            </a:r>
            <a:r>
              <a:rPr lang="en-CA" sz="1200" spc="-30">
                <a:solidFill>
                  <a:srgbClr val="464646"/>
                </a:solidFill>
                <a:latin typeface="Roboto Condensed Light" panose="02000000000000000000" pitchFamily="2" charset="0"/>
                <a:cs typeface="Arial Narrow"/>
              </a:rPr>
              <a:t>2013. </a:t>
            </a:r>
            <a:r>
              <a:rPr lang="en-CA" sz="1200" spc="-36">
                <a:solidFill>
                  <a:srgbClr val="0076B7"/>
                </a:solidFill>
                <a:latin typeface="Roboto Condensed Light" panose="02000000000000000000" pitchFamily="2" charset="0"/>
                <a:cs typeface="Arial Narrow"/>
                <a:hlinkClick r:id="rId2">
                  <a:extLst>
                    <a:ext uri="{A12FA001-AC4F-418D-AE19-62706E023703}">
                      <ahyp:hlinkClr xmlns:ahyp="http://schemas.microsoft.com/office/drawing/2018/hyperlinkcolor" val="tx"/>
                    </a:ext>
                  </a:extLst>
                </a:hlinkClick>
              </a:rPr>
              <a:t>&lt;http://www.forbes.com/sites/joshbersin/2013/05/06/time-to-scrap-performance- </a:t>
            </a:r>
            <a:r>
              <a:rPr lang="en-CA" sz="1200" spc="-36">
                <a:solidFill>
                  <a:srgbClr val="0076B7"/>
                </a:solidFill>
                <a:latin typeface="Roboto Condensed Light" panose="02000000000000000000" pitchFamily="2" charset="0"/>
                <a:cs typeface="Arial Narrow"/>
              </a:rPr>
              <a:t> </a:t>
            </a:r>
            <a:r>
              <a:rPr lang="en-CA" sz="1200" spc="-33">
                <a:solidFill>
                  <a:srgbClr val="0076B7"/>
                </a:solidFill>
                <a:latin typeface="Roboto Condensed Light" panose="02000000000000000000" pitchFamily="2" charset="0"/>
                <a:cs typeface="Arial Narrow"/>
              </a:rPr>
              <a:t>appraisals/&gt;</a:t>
            </a:r>
            <a:r>
              <a:rPr lang="en-CA" sz="1200" spc="-33">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a:spcBef>
                <a:spcPts val="12"/>
              </a:spcBef>
            </a:pPr>
            <a:endParaRPr lang="en-CA" sz="1200">
              <a:latin typeface="Roboto Condensed Light" panose="02000000000000000000" pitchFamily="2" charset="0"/>
              <a:cs typeface="Times New Roman"/>
            </a:endParaRPr>
          </a:p>
          <a:p>
            <a:pPr marL="7701">
              <a:lnSpc>
                <a:spcPts val="1561"/>
              </a:lnSpc>
            </a:pPr>
            <a:r>
              <a:rPr lang="en-CA" sz="1200" spc="-30">
                <a:solidFill>
                  <a:srgbClr val="464646"/>
                </a:solidFill>
                <a:latin typeface="Roboto Condensed Light" panose="02000000000000000000" pitchFamily="2" charset="0"/>
                <a:cs typeface="Arial Narrow"/>
              </a:rPr>
              <a:t>Cheese,</a:t>
            </a:r>
            <a:r>
              <a:rPr lang="en-CA" sz="1200" spc="-67">
                <a:solidFill>
                  <a:srgbClr val="464646"/>
                </a:solidFill>
                <a:latin typeface="Roboto Condensed Light" panose="02000000000000000000" pitchFamily="2" charset="0"/>
                <a:cs typeface="Arial Narrow"/>
              </a:rPr>
              <a:t> </a:t>
            </a:r>
            <a:r>
              <a:rPr lang="en-CA" sz="1200" spc="-39">
                <a:solidFill>
                  <a:srgbClr val="464646"/>
                </a:solidFill>
                <a:latin typeface="Roboto Condensed Light" panose="02000000000000000000" pitchFamily="2" charset="0"/>
                <a:cs typeface="Arial Narrow"/>
              </a:rPr>
              <a:t>Peter,</a:t>
            </a:r>
            <a:r>
              <a:rPr lang="en-CA" sz="1200" spc="-64">
                <a:solidFill>
                  <a:srgbClr val="464646"/>
                </a:solidFill>
                <a:latin typeface="Roboto Condensed Light" panose="02000000000000000000" pitchFamily="2" charset="0"/>
                <a:cs typeface="Arial Narrow"/>
              </a:rPr>
              <a:t> </a:t>
            </a:r>
            <a:r>
              <a:rPr lang="en-CA" sz="1200" spc="-18">
                <a:solidFill>
                  <a:srgbClr val="464646"/>
                </a:solidFill>
                <a:latin typeface="Roboto Condensed Light" panose="02000000000000000000" pitchFamily="2" charset="0"/>
                <a:cs typeface="Arial Narrow"/>
              </a:rPr>
              <a:t>et</a:t>
            </a:r>
            <a:r>
              <a:rPr lang="en-CA" sz="1200" spc="-64">
                <a:solidFill>
                  <a:srgbClr val="464646"/>
                </a:solidFill>
                <a:latin typeface="Roboto Condensed Light" panose="02000000000000000000" pitchFamily="2" charset="0"/>
                <a:cs typeface="Arial Narrow"/>
              </a:rPr>
              <a:t> </a:t>
            </a:r>
            <a:r>
              <a:rPr lang="en-CA" sz="1200" spc="-24">
                <a:solidFill>
                  <a:srgbClr val="464646"/>
                </a:solidFill>
                <a:latin typeface="Roboto Condensed Light" panose="02000000000000000000" pitchFamily="2" charset="0"/>
                <a:cs typeface="Arial Narrow"/>
              </a:rPr>
              <a:t>al.</a:t>
            </a:r>
            <a:r>
              <a:rPr lang="en-CA" sz="1200" spc="-64">
                <a:solidFill>
                  <a:srgbClr val="464646"/>
                </a:solidFill>
                <a:latin typeface="Roboto Condensed Light" panose="02000000000000000000" pitchFamily="2" charset="0"/>
                <a:cs typeface="Arial Narrow"/>
              </a:rPr>
              <a:t> </a:t>
            </a:r>
            <a:r>
              <a:rPr lang="en-CA" sz="1200" spc="-3">
                <a:solidFill>
                  <a:srgbClr val="464646"/>
                </a:solidFill>
                <a:latin typeface="Roboto Condensed Light" panose="02000000000000000000" pitchFamily="2" charset="0"/>
                <a:cs typeface="Arial Narrow"/>
              </a:rPr>
              <a:t>“</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Creating</a:t>
            </a:r>
            <a:r>
              <a:rPr lang="en-CA" sz="1200" spc="-64">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an</a:t>
            </a:r>
            <a:r>
              <a:rPr lang="en-CA" sz="1200" spc="-12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Agile</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Organization.”</a:t>
            </a:r>
            <a:r>
              <a:rPr lang="en-CA" sz="1200" spc="-12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Accenture.</a:t>
            </a:r>
            <a:r>
              <a:rPr lang="en-CA" sz="1200" spc="-64">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Oct.</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2009.</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Web.</a:t>
            </a:r>
            <a:r>
              <a:rPr lang="en-CA" sz="1200" spc="-64">
                <a:solidFill>
                  <a:srgbClr val="464646"/>
                </a:solidFill>
                <a:latin typeface="Roboto Condensed Light" panose="02000000000000000000" pitchFamily="2" charset="0"/>
                <a:cs typeface="Arial Narrow"/>
              </a:rPr>
              <a:t> </a:t>
            </a:r>
            <a:r>
              <a:rPr lang="en-CA" sz="1200" spc="-49">
                <a:solidFill>
                  <a:srgbClr val="464646"/>
                </a:solidFill>
                <a:latin typeface="Roboto Condensed Light" panose="02000000000000000000" pitchFamily="2" charset="0"/>
                <a:cs typeface="Arial Narrow"/>
              </a:rPr>
              <a:t>Nov.</a:t>
            </a:r>
            <a:r>
              <a:rPr lang="en-CA" sz="1200" spc="-64">
                <a:solidFill>
                  <a:srgbClr val="464646"/>
                </a:solidFill>
                <a:latin typeface="Roboto Condensed Light" panose="02000000000000000000" pitchFamily="2" charset="0"/>
                <a:cs typeface="Arial Narrow"/>
              </a:rPr>
              <a:t> </a:t>
            </a:r>
            <a:r>
              <a:rPr lang="en-CA" sz="1200" spc="-36">
                <a:solidFill>
                  <a:srgbClr val="464646"/>
                </a:solidFill>
                <a:latin typeface="Roboto Condensed Light" panose="02000000000000000000" pitchFamily="2" charset="0"/>
                <a:cs typeface="Arial Narrow"/>
              </a:rPr>
              <a:t>2013.</a:t>
            </a:r>
            <a:endParaRPr lang="en-CA" sz="1200">
              <a:latin typeface="Roboto Condensed Light" panose="02000000000000000000" pitchFamily="2" charset="0"/>
              <a:cs typeface="Arial Narrow"/>
            </a:endParaRPr>
          </a:p>
          <a:p>
            <a:pPr marL="7701" marR="159031">
              <a:lnSpc>
                <a:spcPts val="1558"/>
              </a:lnSpc>
              <a:spcBef>
                <a:spcPts val="55"/>
              </a:spcBef>
            </a:pPr>
            <a:r>
              <a:rPr lang="en-CA" sz="1200" spc="-36">
                <a:solidFill>
                  <a:srgbClr val="0076B7"/>
                </a:solidFill>
                <a:latin typeface="Roboto Condensed Light" panose="02000000000000000000" pitchFamily="2" charset="0"/>
                <a:cs typeface="Arial Narrow"/>
                <a:hlinkClick r:id="rId3"/>
              </a:rPr>
              <a:t>&lt;http://www.accenture.com/SiteCollectionDocuments/PDF/OutlookPDF_AgileOrganization_02. </a:t>
            </a:r>
            <a:r>
              <a:rPr lang="en-CA" sz="1200" spc="-36">
                <a:solidFill>
                  <a:srgbClr val="0076B7"/>
                </a:solidFill>
                <a:latin typeface="Roboto Condensed Light" panose="02000000000000000000" pitchFamily="2" charset="0"/>
                <a:cs typeface="Arial Narrow"/>
              </a:rPr>
              <a:t> </a:t>
            </a:r>
            <a:r>
              <a:rPr lang="en-CA" sz="1200" spc="-30">
                <a:solidFill>
                  <a:srgbClr val="0076B7"/>
                </a:solidFill>
                <a:latin typeface="Roboto Condensed Light" panose="02000000000000000000" pitchFamily="2" charset="0"/>
                <a:cs typeface="Arial Narrow"/>
              </a:rPr>
              <a:t>pdf&gt;</a:t>
            </a:r>
            <a:r>
              <a:rPr lang="en-CA" sz="1200" spc="-30">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a:spcBef>
                <a:spcPts val="6"/>
              </a:spcBef>
            </a:pPr>
            <a:endParaRPr lang="en-CA" sz="1200">
              <a:latin typeface="Roboto Condensed Light" panose="02000000000000000000" pitchFamily="2" charset="0"/>
              <a:cs typeface="Times New Roman"/>
            </a:endParaRPr>
          </a:p>
          <a:p>
            <a:pPr marL="7701" marR="182520">
              <a:spcBef>
                <a:spcPts val="3"/>
              </a:spcBef>
            </a:pPr>
            <a:r>
              <a:rPr lang="en-CA" sz="1200" spc="-30" err="1">
                <a:solidFill>
                  <a:srgbClr val="464646"/>
                </a:solidFill>
                <a:latin typeface="Roboto Condensed Light" panose="02000000000000000000" pitchFamily="2" charset="0"/>
                <a:cs typeface="Arial Narrow"/>
              </a:rPr>
              <a:t>Croxon</a:t>
            </a:r>
            <a:r>
              <a:rPr lang="en-CA" sz="1200" spc="-30">
                <a:solidFill>
                  <a:srgbClr val="464646"/>
                </a:solidFill>
                <a:latin typeface="Roboto Condensed Light" panose="02000000000000000000" pitchFamily="2" charset="0"/>
                <a:cs typeface="Arial Narrow"/>
              </a:rPr>
              <a:t>,</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Bruce</a:t>
            </a:r>
            <a:r>
              <a:rPr lang="en-CA" sz="1200" spc="-67">
                <a:solidFill>
                  <a:srgbClr val="464646"/>
                </a:solidFill>
                <a:latin typeface="Roboto Condensed Light" panose="02000000000000000000" pitchFamily="2" charset="0"/>
                <a:cs typeface="Arial Narrow"/>
              </a:rPr>
              <a:t> </a:t>
            </a:r>
            <a:r>
              <a:rPr lang="en-CA" sz="1200" spc="-18">
                <a:solidFill>
                  <a:srgbClr val="464646"/>
                </a:solidFill>
                <a:latin typeface="Roboto Condensed Light" panose="02000000000000000000" pitchFamily="2" charset="0"/>
                <a:cs typeface="Arial Narrow"/>
              </a:rPr>
              <a:t>et</a:t>
            </a:r>
            <a:r>
              <a:rPr lang="en-CA" sz="1200" spc="-64">
                <a:solidFill>
                  <a:srgbClr val="464646"/>
                </a:solidFill>
                <a:latin typeface="Roboto Condensed Light" panose="02000000000000000000" pitchFamily="2" charset="0"/>
                <a:cs typeface="Arial Narrow"/>
              </a:rPr>
              <a:t> </a:t>
            </a:r>
            <a:r>
              <a:rPr lang="en-CA" sz="1200" spc="-24">
                <a:solidFill>
                  <a:srgbClr val="464646"/>
                </a:solidFill>
                <a:latin typeface="Roboto Condensed Light" panose="02000000000000000000" pitchFamily="2" charset="0"/>
                <a:cs typeface="Arial Narrow"/>
              </a:rPr>
              <a:t>al.</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“Dinner</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Series:</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Performance</a:t>
            </a:r>
            <a:r>
              <a:rPr lang="en-CA" sz="1200" spc="-67">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Management</a:t>
            </a:r>
            <a:r>
              <a:rPr lang="en-CA" sz="1200" spc="-64">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with</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Bruce</a:t>
            </a:r>
            <a:r>
              <a:rPr lang="en-CA" sz="1200" spc="-67">
                <a:solidFill>
                  <a:srgbClr val="464646"/>
                </a:solidFill>
                <a:latin typeface="Roboto Condensed Light" panose="02000000000000000000" pitchFamily="2" charset="0"/>
                <a:cs typeface="Arial Narrow"/>
              </a:rPr>
              <a:t> </a:t>
            </a:r>
            <a:r>
              <a:rPr lang="en-CA" sz="1200" spc="-30" err="1">
                <a:solidFill>
                  <a:srgbClr val="464646"/>
                </a:solidFill>
                <a:latin typeface="Roboto Condensed Light" panose="02000000000000000000" pitchFamily="2" charset="0"/>
                <a:cs typeface="Arial Narrow"/>
              </a:rPr>
              <a:t>Croxon</a:t>
            </a:r>
            <a:r>
              <a:rPr lang="en-CA" sz="1200" spc="-64">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from</a:t>
            </a:r>
            <a:r>
              <a:rPr lang="en-CA" sz="1200" spc="-67">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CBC’s  ‘Dragon’s </a:t>
            </a:r>
            <a:r>
              <a:rPr lang="en-CA" sz="1200" spc="-30">
                <a:solidFill>
                  <a:srgbClr val="464646"/>
                </a:solidFill>
                <a:latin typeface="Roboto Condensed Light" panose="02000000000000000000" pitchFamily="2" charset="0"/>
                <a:cs typeface="Arial Narrow"/>
              </a:rPr>
              <a:t>Den’” </a:t>
            </a:r>
            <a:r>
              <a:rPr lang="en-CA" sz="1200" spc="-49">
                <a:solidFill>
                  <a:srgbClr val="464646"/>
                </a:solidFill>
                <a:latin typeface="Roboto Condensed Light" panose="02000000000000000000" pitchFamily="2" charset="0"/>
                <a:cs typeface="Arial Narrow"/>
              </a:rPr>
              <a:t>HRPA Toronto </a:t>
            </a:r>
            <a:r>
              <a:rPr lang="en-CA" sz="1200" spc="-39">
                <a:solidFill>
                  <a:srgbClr val="464646"/>
                </a:solidFill>
                <a:latin typeface="Roboto Condensed Light" panose="02000000000000000000" pitchFamily="2" charset="0"/>
                <a:cs typeface="Arial Narrow"/>
              </a:rPr>
              <a:t>Chapter. </a:t>
            </a:r>
            <a:r>
              <a:rPr lang="en-CA" sz="1200" spc="-33">
                <a:solidFill>
                  <a:srgbClr val="464646"/>
                </a:solidFill>
                <a:latin typeface="Roboto Condensed Light" panose="02000000000000000000" pitchFamily="2" charset="0"/>
                <a:cs typeface="Arial Narrow"/>
              </a:rPr>
              <a:t>Sheraton </a:t>
            </a:r>
            <a:r>
              <a:rPr lang="en-CA" sz="1200" spc="-30">
                <a:solidFill>
                  <a:srgbClr val="464646"/>
                </a:solidFill>
                <a:latin typeface="Roboto Condensed Light" panose="02000000000000000000" pitchFamily="2" charset="0"/>
                <a:cs typeface="Arial Narrow"/>
              </a:rPr>
              <a:t>Hotel, </a:t>
            </a:r>
            <a:r>
              <a:rPr lang="en-CA" sz="1200" spc="-45">
                <a:solidFill>
                  <a:srgbClr val="464646"/>
                </a:solidFill>
                <a:latin typeface="Roboto Condensed Light" panose="02000000000000000000" pitchFamily="2" charset="0"/>
                <a:cs typeface="Arial Narrow"/>
              </a:rPr>
              <a:t>Toronto, </a:t>
            </a:r>
            <a:r>
              <a:rPr lang="en-CA" sz="1200" spc="-24">
                <a:solidFill>
                  <a:srgbClr val="464646"/>
                </a:solidFill>
                <a:latin typeface="Roboto Condensed Light" panose="02000000000000000000" pitchFamily="2" charset="0"/>
                <a:cs typeface="Arial Narrow"/>
              </a:rPr>
              <a:t>ON. </a:t>
            </a:r>
            <a:r>
              <a:rPr lang="en-CA" sz="1200" spc="-21">
                <a:solidFill>
                  <a:srgbClr val="464646"/>
                </a:solidFill>
                <a:latin typeface="Roboto Condensed Light" panose="02000000000000000000" pitchFamily="2" charset="0"/>
                <a:cs typeface="Arial Narrow"/>
              </a:rPr>
              <a:t>12 </a:t>
            </a:r>
            <a:r>
              <a:rPr lang="en-CA" sz="1200" spc="-49">
                <a:solidFill>
                  <a:srgbClr val="464646"/>
                </a:solidFill>
                <a:latin typeface="Roboto Condensed Light" panose="02000000000000000000" pitchFamily="2" charset="0"/>
                <a:cs typeface="Arial Narrow"/>
              </a:rPr>
              <a:t>Nov. </a:t>
            </a:r>
            <a:r>
              <a:rPr lang="en-CA" sz="1200" spc="-30">
                <a:solidFill>
                  <a:srgbClr val="464646"/>
                </a:solidFill>
                <a:latin typeface="Roboto Condensed Light" panose="02000000000000000000" pitchFamily="2" charset="0"/>
                <a:cs typeface="Arial Narrow"/>
              </a:rPr>
              <a:t>2013. </a:t>
            </a:r>
            <a:r>
              <a:rPr lang="en-CA" sz="1200" spc="-36">
                <a:solidFill>
                  <a:srgbClr val="464646"/>
                </a:solidFill>
                <a:latin typeface="Roboto Condensed Light" panose="02000000000000000000" pitchFamily="2" charset="0"/>
                <a:cs typeface="Arial Narrow"/>
              </a:rPr>
              <a:t>Panel  discussion.</a:t>
            </a:r>
            <a:endParaRPr lang="en-CA" sz="1200">
              <a:latin typeface="Roboto Condensed Light" panose="02000000000000000000" pitchFamily="2" charset="0"/>
              <a:cs typeface="Arial Narrow"/>
            </a:endParaRPr>
          </a:p>
          <a:p>
            <a:pPr>
              <a:spcBef>
                <a:spcPts val="9"/>
              </a:spcBef>
            </a:pPr>
            <a:endParaRPr lang="en-CA" sz="1200">
              <a:latin typeface="Roboto Condensed Light" panose="02000000000000000000" pitchFamily="2" charset="0"/>
              <a:cs typeface="Times New Roman"/>
            </a:endParaRPr>
          </a:p>
          <a:p>
            <a:pPr marL="7701" marR="109358">
              <a:spcBef>
                <a:spcPts val="3"/>
              </a:spcBef>
            </a:pPr>
            <a:r>
              <a:rPr lang="en-CA" sz="1200" spc="-33" err="1">
                <a:solidFill>
                  <a:srgbClr val="464646"/>
                </a:solidFill>
                <a:latin typeface="Roboto Condensed Light" panose="02000000000000000000" pitchFamily="2" charset="0"/>
                <a:cs typeface="Arial Narrow"/>
              </a:rPr>
              <a:t>Culbert</a:t>
            </a:r>
            <a:r>
              <a:rPr lang="en-CA" sz="1200" spc="-33">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Samuel. </a:t>
            </a:r>
            <a:r>
              <a:rPr lang="en-CA" sz="1200" spc="-24">
                <a:solidFill>
                  <a:srgbClr val="464646"/>
                </a:solidFill>
                <a:latin typeface="Roboto Condensed Light" panose="02000000000000000000" pitchFamily="2" charset="0"/>
                <a:cs typeface="Arial Narrow"/>
              </a:rPr>
              <a:t>“10 </a:t>
            </a:r>
            <a:r>
              <a:rPr lang="en-CA" sz="1200" spc="-33">
                <a:solidFill>
                  <a:srgbClr val="464646"/>
                </a:solidFill>
                <a:latin typeface="Roboto Condensed Light" panose="02000000000000000000" pitchFamily="2" charset="0"/>
                <a:cs typeface="Arial Narrow"/>
              </a:rPr>
              <a:t>Reasons </a:t>
            </a:r>
            <a:r>
              <a:rPr lang="en-CA" sz="1200" spc="-18">
                <a:solidFill>
                  <a:srgbClr val="464646"/>
                </a:solidFill>
                <a:latin typeface="Roboto Condensed Light" panose="02000000000000000000" pitchFamily="2" charset="0"/>
                <a:cs typeface="Arial Narrow"/>
              </a:rPr>
              <a:t>to </a:t>
            </a:r>
            <a:r>
              <a:rPr lang="en-CA" sz="1200" spc="-24">
                <a:solidFill>
                  <a:srgbClr val="464646"/>
                </a:solidFill>
                <a:latin typeface="Roboto Condensed Light" panose="02000000000000000000" pitchFamily="2" charset="0"/>
                <a:cs typeface="Arial Narrow"/>
              </a:rPr>
              <a:t>Get Rid </a:t>
            </a:r>
            <a:r>
              <a:rPr lang="en-CA" sz="1200" spc="-18">
                <a:solidFill>
                  <a:srgbClr val="464646"/>
                </a:solidFill>
                <a:latin typeface="Roboto Condensed Light" panose="02000000000000000000" pitchFamily="2" charset="0"/>
                <a:cs typeface="Arial Narrow"/>
              </a:rPr>
              <a:t>of </a:t>
            </a:r>
            <a:r>
              <a:rPr lang="en-CA" sz="1200" spc="-33">
                <a:solidFill>
                  <a:srgbClr val="464646"/>
                </a:solidFill>
                <a:latin typeface="Roboto Condensed Light" panose="02000000000000000000" pitchFamily="2" charset="0"/>
                <a:cs typeface="Arial Narrow"/>
              </a:rPr>
              <a:t>Performance Reviews.” </a:t>
            </a:r>
            <a:r>
              <a:rPr lang="en-CA" sz="1200" spc="-30">
                <a:solidFill>
                  <a:srgbClr val="464646"/>
                </a:solidFill>
                <a:latin typeface="Roboto Condensed Light" panose="02000000000000000000" pitchFamily="2" charset="0"/>
                <a:cs typeface="Arial Narrow"/>
              </a:rPr>
              <a:t>Huffington </a:t>
            </a:r>
            <a:r>
              <a:rPr lang="en-CA" sz="1200" spc="-27">
                <a:solidFill>
                  <a:srgbClr val="464646"/>
                </a:solidFill>
                <a:latin typeface="Roboto Condensed Light" panose="02000000000000000000" pitchFamily="2" charset="0"/>
                <a:cs typeface="Arial Narrow"/>
              </a:rPr>
              <a:t>Post </a:t>
            </a:r>
            <a:r>
              <a:rPr lang="en-CA" sz="1200" spc="-36">
                <a:solidFill>
                  <a:srgbClr val="464646"/>
                </a:solidFill>
                <a:latin typeface="Roboto Condensed Light" panose="02000000000000000000" pitchFamily="2" charset="0"/>
                <a:cs typeface="Arial Narrow"/>
              </a:rPr>
              <a:t>Business.  </a:t>
            </a:r>
            <a:r>
              <a:rPr lang="en-CA" sz="1200" spc="-21">
                <a:solidFill>
                  <a:srgbClr val="464646"/>
                </a:solidFill>
                <a:latin typeface="Roboto Condensed Light" panose="02000000000000000000" pitchFamily="2" charset="0"/>
                <a:cs typeface="Arial Narrow"/>
              </a:rPr>
              <a:t>18</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Dec.</a:t>
            </a:r>
            <a:r>
              <a:rPr lang="en-CA" sz="1200" spc="-61">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2012.</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Web.</a:t>
            </a:r>
            <a:r>
              <a:rPr lang="en-CA" sz="1200" spc="-61">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28</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Oct.</a:t>
            </a:r>
            <a:r>
              <a:rPr lang="en-CA" sz="1200" spc="-61">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58">
                <a:solidFill>
                  <a:srgbClr val="464646"/>
                </a:solidFill>
                <a:latin typeface="Roboto Condensed Light" panose="02000000000000000000" pitchFamily="2" charset="0"/>
                <a:cs typeface="Arial Narrow"/>
              </a:rPr>
              <a:t> </a:t>
            </a:r>
            <a:r>
              <a:rPr lang="en-CA" sz="1200" spc="-36">
                <a:solidFill>
                  <a:srgbClr val="0076B7"/>
                </a:solidFill>
                <a:latin typeface="Roboto Condensed Light" panose="02000000000000000000" pitchFamily="2" charset="0"/>
                <a:cs typeface="Arial Narrow"/>
                <a:hlinkClick r:id="rId4"/>
              </a:rPr>
              <a:t>&lt;http://www.huffingtonpost.com/samuel-culbert/performance- </a:t>
            </a:r>
            <a:r>
              <a:rPr lang="en-CA" sz="1200" spc="-36">
                <a:solidFill>
                  <a:srgbClr val="0076B7"/>
                </a:solidFill>
                <a:latin typeface="Roboto Condensed Light" panose="02000000000000000000" pitchFamily="2" charset="0"/>
                <a:cs typeface="Arial Narrow"/>
              </a:rPr>
              <a:t> reviews_b_2325104.html&gt;</a:t>
            </a:r>
            <a:r>
              <a:rPr lang="en-CA" sz="1200" spc="-36">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a:spcBef>
                <a:spcPts val="9"/>
              </a:spcBef>
            </a:pPr>
            <a:endParaRPr lang="en-CA" sz="1200">
              <a:latin typeface="Roboto Condensed Light" panose="02000000000000000000" pitchFamily="2" charset="0"/>
              <a:cs typeface="Times New Roman"/>
            </a:endParaRPr>
          </a:p>
          <a:p>
            <a:pPr marL="7701" marR="3081"/>
            <a:r>
              <a:rPr lang="en-CA" sz="1200" spc="-33">
                <a:solidFill>
                  <a:srgbClr val="464646"/>
                </a:solidFill>
                <a:latin typeface="Roboto Condensed Light" panose="02000000000000000000" pitchFamily="2" charset="0"/>
                <a:cs typeface="Arial Narrow"/>
              </a:rPr>
              <a:t>Denning, </a:t>
            </a:r>
            <a:r>
              <a:rPr lang="en-CA" sz="1200" spc="-30">
                <a:solidFill>
                  <a:srgbClr val="464646"/>
                </a:solidFill>
                <a:latin typeface="Roboto Condensed Light" panose="02000000000000000000" pitchFamily="2" charset="0"/>
                <a:cs typeface="Arial Narrow"/>
              </a:rPr>
              <a:t>Steve. </a:t>
            </a:r>
            <a:r>
              <a:rPr lang="en-CA" sz="1200" spc="-27">
                <a:solidFill>
                  <a:srgbClr val="464646"/>
                </a:solidFill>
                <a:latin typeface="Roboto Condensed Light" panose="02000000000000000000" pitchFamily="2" charset="0"/>
                <a:cs typeface="Arial Narrow"/>
              </a:rPr>
              <a:t>“The Case </a:t>
            </a:r>
            <a:r>
              <a:rPr lang="en-CA" sz="1200" spc="-30">
                <a:solidFill>
                  <a:srgbClr val="464646"/>
                </a:solidFill>
                <a:latin typeface="Roboto Condensed Light" panose="02000000000000000000" pitchFamily="2" charset="0"/>
                <a:cs typeface="Arial Narrow"/>
              </a:rPr>
              <a:t>Against Agile: </a:t>
            </a:r>
            <a:r>
              <a:rPr lang="en-CA" sz="1200" spc="-64">
                <a:solidFill>
                  <a:srgbClr val="464646"/>
                </a:solidFill>
                <a:latin typeface="Roboto Condensed Light" panose="02000000000000000000" pitchFamily="2" charset="0"/>
                <a:cs typeface="Arial Narrow"/>
              </a:rPr>
              <a:t>Ten </a:t>
            </a:r>
            <a:r>
              <a:rPr lang="en-CA" sz="1200" spc="-33">
                <a:solidFill>
                  <a:srgbClr val="464646"/>
                </a:solidFill>
                <a:latin typeface="Roboto Condensed Light" panose="02000000000000000000" pitchFamily="2" charset="0"/>
                <a:cs typeface="Arial Narrow"/>
              </a:rPr>
              <a:t>Perennial Management Objections.” </a:t>
            </a:r>
            <a:r>
              <a:rPr lang="en-CA" sz="1200" spc="-36">
                <a:solidFill>
                  <a:srgbClr val="464646"/>
                </a:solidFill>
                <a:latin typeface="Roboto Condensed Light" panose="02000000000000000000" pitchFamily="2" charset="0"/>
                <a:cs typeface="Arial Narrow"/>
              </a:rPr>
              <a:t>Forbes  </a:t>
            </a:r>
            <a:r>
              <a:rPr lang="en-CA" sz="1200" spc="-33">
                <a:solidFill>
                  <a:srgbClr val="464646"/>
                </a:solidFill>
                <a:latin typeface="Roboto Condensed Light" panose="02000000000000000000" pitchFamily="2" charset="0"/>
                <a:cs typeface="Arial Narrow"/>
              </a:rPr>
              <a:t>Magazine.</a:t>
            </a:r>
            <a:r>
              <a:rPr lang="en-CA" sz="1200" spc="-64">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17</a:t>
            </a:r>
            <a:r>
              <a:rPr lang="en-CA" sz="1200" spc="-124">
                <a:solidFill>
                  <a:srgbClr val="464646"/>
                </a:solidFill>
                <a:latin typeface="Roboto Condensed Light" panose="02000000000000000000" pitchFamily="2" charset="0"/>
                <a:cs typeface="Arial Narrow"/>
              </a:rPr>
              <a:t> </a:t>
            </a:r>
            <a:r>
              <a:rPr lang="en-CA" sz="1200" spc="-42">
                <a:solidFill>
                  <a:srgbClr val="464646"/>
                </a:solidFill>
                <a:latin typeface="Roboto Condensed Light" panose="02000000000000000000" pitchFamily="2" charset="0"/>
                <a:cs typeface="Arial Narrow"/>
              </a:rPr>
              <a:t>Apr.</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2012.</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Web.</a:t>
            </a:r>
            <a:r>
              <a:rPr lang="en-CA" sz="1200" spc="-64">
                <a:solidFill>
                  <a:srgbClr val="464646"/>
                </a:solidFill>
                <a:latin typeface="Roboto Condensed Light" panose="02000000000000000000" pitchFamily="2" charset="0"/>
                <a:cs typeface="Arial Narrow"/>
              </a:rPr>
              <a:t> </a:t>
            </a:r>
            <a:r>
              <a:rPr lang="en-CA" sz="1200" spc="-49">
                <a:solidFill>
                  <a:srgbClr val="464646"/>
                </a:solidFill>
                <a:latin typeface="Roboto Condensed Light" panose="02000000000000000000" pitchFamily="2" charset="0"/>
                <a:cs typeface="Arial Narrow"/>
              </a:rPr>
              <a:t>Nov.</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58">
                <a:solidFill>
                  <a:srgbClr val="464646"/>
                </a:solidFill>
                <a:latin typeface="Roboto Condensed Light" panose="02000000000000000000" pitchFamily="2" charset="0"/>
                <a:cs typeface="Arial Narrow"/>
              </a:rPr>
              <a:t> </a:t>
            </a:r>
            <a:r>
              <a:rPr lang="en-CA" sz="1200" spc="-36">
                <a:solidFill>
                  <a:srgbClr val="0076B7"/>
                </a:solidFill>
                <a:latin typeface="Roboto Condensed Light" panose="02000000000000000000" pitchFamily="2" charset="0"/>
                <a:cs typeface="Arial Narrow"/>
                <a:hlinkClick r:id="rId5"/>
              </a:rPr>
              <a:t>&lt;http://www.forbes.com/sites/stevedenning/2012/04/17/ </a:t>
            </a:r>
            <a:r>
              <a:rPr lang="en-CA" sz="1200" spc="-36">
                <a:solidFill>
                  <a:srgbClr val="0076B7"/>
                </a:solidFill>
                <a:latin typeface="Roboto Condensed Light" panose="02000000000000000000" pitchFamily="2" charset="0"/>
                <a:cs typeface="Arial Narrow"/>
              </a:rPr>
              <a:t> the-case-against-agile-ten-perennial-management-objections/&gt;</a:t>
            </a:r>
            <a:r>
              <a:rPr lang="en-CA" sz="1200" spc="-36">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a:spcBef>
                <a:spcPts val="12"/>
              </a:spcBef>
            </a:pPr>
            <a:endParaRPr lang="en-CA" sz="1200">
              <a:latin typeface="Roboto Condensed Light" panose="02000000000000000000" pitchFamily="2" charset="0"/>
              <a:cs typeface="Times New Roman"/>
            </a:endParaRPr>
          </a:p>
          <a:p>
            <a:pPr marL="7701" marR="161342"/>
            <a:r>
              <a:rPr lang="en-CA" sz="1200" spc="-30" err="1">
                <a:solidFill>
                  <a:srgbClr val="464646"/>
                </a:solidFill>
                <a:latin typeface="Roboto Condensed Light" panose="02000000000000000000" pitchFamily="2" charset="0"/>
                <a:cs typeface="Arial Narrow"/>
              </a:rPr>
              <a:t>Estis</a:t>
            </a:r>
            <a:r>
              <a:rPr lang="en-CA" sz="1200" spc="-30">
                <a:solidFill>
                  <a:srgbClr val="464646"/>
                </a:solidFill>
                <a:latin typeface="Roboto Condensed Light" panose="02000000000000000000" pitchFamily="2" charset="0"/>
                <a:cs typeface="Arial Narrow"/>
              </a:rPr>
              <a:t>,</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Ryan.</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“Blowing</a:t>
            </a:r>
            <a:r>
              <a:rPr lang="en-CA" sz="1200" spc="-61">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up</a:t>
            </a:r>
            <a:r>
              <a:rPr lang="en-CA" sz="1200" spc="-61">
                <a:solidFill>
                  <a:srgbClr val="464646"/>
                </a:solidFill>
                <a:latin typeface="Roboto Condensed Light" panose="02000000000000000000" pitchFamily="2" charset="0"/>
                <a:cs typeface="Arial Narrow"/>
              </a:rPr>
              <a:t> </a:t>
            </a:r>
            <a:r>
              <a:rPr lang="en-CA" sz="1200" spc="-24">
                <a:solidFill>
                  <a:srgbClr val="464646"/>
                </a:solidFill>
                <a:latin typeface="Roboto Condensed Light" panose="02000000000000000000" pitchFamily="2" charset="0"/>
                <a:cs typeface="Arial Narrow"/>
              </a:rPr>
              <a:t>the</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Performance</a:t>
            </a:r>
            <a:r>
              <a:rPr lang="en-CA" sz="1200" spc="-61">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Review:</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Interview</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with</a:t>
            </a:r>
            <a:r>
              <a:rPr lang="en-CA" sz="1200" spc="-12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Adobe’s</a:t>
            </a:r>
            <a:r>
              <a:rPr lang="en-CA" sz="1200" spc="-61">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Donna</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Morris.”</a:t>
            </a:r>
            <a:r>
              <a:rPr lang="en-CA" sz="1200" spc="-64">
                <a:solidFill>
                  <a:srgbClr val="464646"/>
                </a:solidFill>
                <a:latin typeface="Roboto Condensed Light" panose="02000000000000000000" pitchFamily="2" charset="0"/>
                <a:cs typeface="Arial Narrow"/>
              </a:rPr>
              <a:t> </a:t>
            </a:r>
            <a:r>
              <a:rPr lang="en-CA" sz="1200" spc="-36">
                <a:solidFill>
                  <a:srgbClr val="464646"/>
                </a:solidFill>
                <a:latin typeface="Roboto Condensed Light" panose="02000000000000000000" pitchFamily="2" charset="0"/>
                <a:cs typeface="Arial Narrow"/>
              </a:rPr>
              <a:t>Ryan  </a:t>
            </a:r>
            <a:r>
              <a:rPr lang="en-CA" sz="1200" spc="-30" err="1">
                <a:solidFill>
                  <a:srgbClr val="464646"/>
                </a:solidFill>
                <a:latin typeface="Roboto Condensed Light" panose="02000000000000000000" pitchFamily="2" charset="0"/>
                <a:cs typeface="Arial Narrow"/>
              </a:rPr>
              <a:t>Estis</a:t>
            </a:r>
            <a:r>
              <a:rPr lang="en-CA" sz="1200" spc="-61">
                <a:solidFill>
                  <a:srgbClr val="464646"/>
                </a:solidFill>
                <a:latin typeface="Roboto Condensed Light" panose="02000000000000000000" pitchFamily="2" charset="0"/>
                <a:cs typeface="Arial Narrow"/>
              </a:rPr>
              <a:t> </a:t>
            </a:r>
            <a:r>
              <a:rPr lang="en-CA" sz="1200" spc="-3">
                <a:solidFill>
                  <a:srgbClr val="464646"/>
                </a:solidFill>
                <a:latin typeface="Roboto Condensed Light" panose="02000000000000000000" pitchFamily="2" charset="0"/>
                <a:cs typeface="Arial Narrow"/>
              </a:rPr>
              <a:t>&amp;</a:t>
            </a:r>
            <a:r>
              <a:rPr lang="en-CA" sz="1200" spc="-118">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Associates.</a:t>
            </a:r>
            <a:r>
              <a:rPr lang="en-CA" sz="1200" spc="-61">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17</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June</a:t>
            </a:r>
            <a:r>
              <a:rPr lang="en-CA" sz="1200" spc="-58">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Web.</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Oct.</a:t>
            </a:r>
            <a:r>
              <a:rPr lang="en-CA" sz="1200" spc="-58">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61">
                <a:solidFill>
                  <a:srgbClr val="464646"/>
                </a:solidFill>
                <a:latin typeface="Roboto Condensed Light" panose="02000000000000000000" pitchFamily="2" charset="0"/>
                <a:cs typeface="Arial Narrow"/>
              </a:rPr>
              <a:t> </a:t>
            </a:r>
            <a:r>
              <a:rPr lang="en-CA" sz="1200" spc="-36">
                <a:solidFill>
                  <a:srgbClr val="464646"/>
                </a:solidFill>
                <a:latin typeface="Roboto Condensed Light" panose="02000000000000000000" pitchFamily="2" charset="0"/>
                <a:cs typeface="Arial Narrow"/>
              </a:rPr>
              <a:t>&lt;</a:t>
            </a:r>
            <a:r>
              <a:rPr lang="en-CA" sz="1200" spc="-36">
                <a:solidFill>
                  <a:srgbClr val="0076B7"/>
                </a:solidFill>
                <a:latin typeface="Roboto Condensed Light" panose="02000000000000000000" pitchFamily="2" charset="0"/>
                <a:cs typeface="Arial Narrow"/>
                <a:hlinkClick r:id="rId6"/>
              </a:rPr>
              <a:t>http://ryanestis.com/adobe-interview/&gt;</a:t>
            </a:r>
            <a:r>
              <a:rPr lang="en-CA" sz="1200" spc="-36">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lvl="0"/>
            <a:endParaRPr lang="en-US"/>
          </a:p>
        </p:txBody>
      </p:sp>
      <p:sp>
        <p:nvSpPr>
          <p:cNvPr id="12" name="Text Placeholder 10">
            <a:extLst>
              <a:ext uri="{FF2B5EF4-FFF2-40B4-BE49-F238E27FC236}">
                <a16:creationId xmlns:a16="http://schemas.microsoft.com/office/drawing/2014/main" id="{40878CB2-B10A-DE43-B5F1-CC1A4F9590DA}"/>
              </a:ext>
            </a:extLst>
          </p:cNvPr>
          <p:cNvSpPr>
            <a:spLocks noGrp="1"/>
          </p:cNvSpPr>
          <p:nvPr>
            <p:ph type="body" sz="quarter" idx="12" hasCustomPrompt="1"/>
          </p:nvPr>
        </p:nvSpPr>
        <p:spPr>
          <a:xfrm>
            <a:off x="6218985" y="1552498"/>
            <a:ext cx="5477732" cy="4503847"/>
          </a:xfrm>
          <a:prstGeom prst="rect">
            <a:avLst/>
          </a:prstGeom>
        </p:spPr>
        <p:txBody>
          <a:bodyPr lIns="0" tIns="0" rIns="0" bIns="0">
            <a:noAutofit/>
          </a:bodyPr>
          <a:lstStyle>
            <a:lvl1pPr marL="0" indent="0" algn="l">
              <a:buNone/>
              <a:defRPr sz="1200" baseline="0">
                <a:solidFill>
                  <a:srgbClr val="000000"/>
                </a:solidFill>
                <a:latin typeface="Roboto Condensed Light" panose="02000000000000000000" pitchFamily="2" charset="0"/>
              </a:defRPr>
            </a:lvl1pPr>
          </a:lstStyle>
          <a:p>
            <a:pPr marL="7701" marR="242975" algn="just">
              <a:spcBef>
                <a:spcPts val="55"/>
              </a:spcBef>
            </a:pPr>
            <a:r>
              <a:rPr lang="en-CA" sz="1200" spc="-30" err="1">
                <a:solidFill>
                  <a:srgbClr val="464646"/>
                </a:solidFill>
                <a:latin typeface="Roboto Condensed Light" panose="02000000000000000000" pitchFamily="2" charset="0"/>
                <a:cs typeface="Arial Narrow"/>
              </a:rPr>
              <a:t>Bersin</a:t>
            </a:r>
            <a:r>
              <a:rPr lang="en-CA" sz="1200" spc="-30">
                <a:solidFill>
                  <a:srgbClr val="464646"/>
                </a:solidFill>
                <a:latin typeface="Roboto Condensed Light" panose="02000000000000000000" pitchFamily="2" charset="0"/>
                <a:cs typeface="Arial Narrow"/>
              </a:rPr>
              <a:t>,</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Josh.</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“Time</a:t>
            </a:r>
            <a:r>
              <a:rPr lang="en-CA" sz="1200" spc="-64">
                <a:solidFill>
                  <a:srgbClr val="464646"/>
                </a:solidFill>
                <a:latin typeface="Roboto Condensed Light" panose="02000000000000000000" pitchFamily="2" charset="0"/>
                <a:cs typeface="Arial Narrow"/>
              </a:rPr>
              <a:t> </a:t>
            </a:r>
            <a:r>
              <a:rPr lang="en-CA" sz="1200" spc="-18">
                <a:solidFill>
                  <a:srgbClr val="464646"/>
                </a:solidFill>
                <a:latin typeface="Roboto Condensed Light" panose="02000000000000000000" pitchFamily="2" charset="0"/>
                <a:cs typeface="Arial Narrow"/>
              </a:rPr>
              <a:t>to</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Scrap</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Performance</a:t>
            </a:r>
            <a:r>
              <a:rPr lang="en-CA" sz="1200" spc="-12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Appraisals?”</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Forbes</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Magazine.</a:t>
            </a:r>
            <a:r>
              <a:rPr lang="en-CA" sz="1200" spc="-64">
                <a:solidFill>
                  <a:srgbClr val="464646"/>
                </a:solidFill>
                <a:latin typeface="Roboto Condensed Light" panose="02000000000000000000" pitchFamily="2" charset="0"/>
                <a:cs typeface="Arial Narrow"/>
              </a:rPr>
              <a:t> </a:t>
            </a:r>
            <a:r>
              <a:rPr lang="en-CA" sz="1200" spc="-3">
                <a:solidFill>
                  <a:srgbClr val="464646"/>
                </a:solidFill>
                <a:latin typeface="Roboto Condensed Light" panose="02000000000000000000" pitchFamily="2" charset="0"/>
                <a:cs typeface="Arial Narrow"/>
              </a:rPr>
              <a:t>5</a:t>
            </a:r>
            <a:r>
              <a:rPr lang="en-CA" sz="1200" spc="-64">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June</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64">
                <a:solidFill>
                  <a:srgbClr val="464646"/>
                </a:solidFill>
                <a:latin typeface="Roboto Condensed Light" panose="02000000000000000000" pitchFamily="2" charset="0"/>
                <a:cs typeface="Arial Narrow"/>
              </a:rPr>
              <a:t> </a:t>
            </a:r>
            <a:r>
              <a:rPr lang="en-CA" sz="1200" spc="-42">
                <a:solidFill>
                  <a:srgbClr val="464646"/>
                </a:solidFill>
                <a:latin typeface="Roboto Condensed Light" panose="02000000000000000000" pitchFamily="2" charset="0"/>
                <a:cs typeface="Arial Narrow"/>
              </a:rPr>
              <a:t>Web.  </a:t>
            </a:r>
            <a:r>
              <a:rPr lang="en-CA" sz="1200" spc="-21">
                <a:solidFill>
                  <a:srgbClr val="464646"/>
                </a:solidFill>
                <a:latin typeface="Roboto Condensed Light" panose="02000000000000000000" pitchFamily="2" charset="0"/>
                <a:cs typeface="Arial Narrow"/>
              </a:rPr>
              <a:t>30 </a:t>
            </a:r>
            <a:r>
              <a:rPr lang="en-CA" sz="1200" spc="-24">
                <a:solidFill>
                  <a:srgbClr val="464646"/>
                </a:solidFill>
                <a:latin typeface="Roboto Condensed Light" panose="02000000000000000000" pitchFamily="2" charset="0"/>
                <a:cs typeface="Arial Narrow"/>
              </a:rPr>
              <a:t>Oct </a:t>
            </a:r>
            <a:r>
              <a:rPr lang="en-CA" sz="1200" spc="-30">
                <a:solidFill>
                  <a:srgbClr val="464646"/>
                </a:solidFill>
                <a:latin typeface="Roboto Condensed Light" panose="02000000000000000000" pitchFamily="2" charset="0"/>
                <a:cs typeface="Arial Narrow"/>
              </a:rPr>
              <a:t>2013. </a:t>
            </a:r>
            <a:r>
              <a:rPr lang="en-CA" sz="1200" spc="-36">
                <a:solidFill>
                  <a:srgbClr val="0076B7"/>
                </a:solidFill>
                <a:latin typeface="Roboto Condensed Light" panose="02000000000000000000" pitchFamily="2" charset="0"/>
                <a:cs typeface="Arial Narrow"/>
                <a:hlinkClick r:id="rId2"/>
              </a:rPr>
              <a:t>&lt;http://www.forbes.com/sites/joshbersin/2013/05/06/time-to-scrap-performance- </a:t>
            </a:r>
            <a:r>
              <a:rPr lang="en-CA" sz="1200" spc="-36">
                <a:solidFill>
                  <a:srgbClr val="0076B7"/>
                </a:solidFill>
                <a:latin typeface="Roboto Condensed Light" panose="02000000000000000000" pitchFamily="2" charset="0"/>
                <a:cs typeface="Arial Narrow"/>
              </a:rPr>
              <a:t> </a:t>
            </a:r>
            <a:r>
              <a:rPr lang="en-CA" sz="1200" spc="-33">
                <a:solidFill>
                  <a:srgbClr val="0076B7"/>
                </a:solidFill>
                <a:latin typeface="Roboto Condensed Light" panose="02000000000000000000" pitchFamily="2" charset="0"/>
                <a:cs typeface="Arial Narrow"/>
              </a:rPr>
              <a:t>appraisals/&gt;</a:t>
            </a:r>
            <a:r>
              <a:rPr lang="en-CA" sz="1200" spc="-33">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a:spcBef>
                <a:spcPts val="12"/>
              </a:spcBef>
            </a:pPr>
            <a:endParaRPr lang="en-CA" sz="1200">
              <a:latin typeface="Roboto Condensed Light" panose="02000000000000000000" pitchFamily="2" charset="0"/>
              <a:cs typeface="Times New Roman"/>
            </a:endParaRPr>
          </a:p>
          <a:p>
            <a:pPr marL="7701">
              <a:lnSpc>
                <a:spcPts val="1561"/>
              </a:lnSpc>
            </a:pPr>
            <a:r>
              <a:rPr lang="en-CA" sz="1200" spc="-30">
                <a:solidFill>
                  <a:srgbClr val="464646"/>
                </a:solidFill>
                <a:latin typeface="Roboto Condensed Light" panose="02000000000000000000" pitchFamily="2" charset="0"/>
                <a:cs typeface="Arial Narrow"/>
              </a:rPr>
              <a:t>Cheese,</a:t>
            </a:r>
            <a:r>
              <a:rPr lang="en-CA" sz="1200" spc="-67">
                <a:solidFill>
                  <a:srgbClr val="464646"/>
                </a:solidFill>
                <a:latin typeface="Roboto Condensed Light" panose="02000000000000000000" pitchFamily="2" charset="0"/>
                <a:cs typeface="Arial Narrow"/>
              </a:rPr>
              <a:t> </a:t>
            </a:r>
            <a:r>
              <a:rPr lang="en-CA" sz="1200" spc="-39">
                <a:solidFill>
                  <a:srgbClr val="464646"/>
                </a:solidFill>
                <a:latin typeface="Roboto Condensed Light" panose="02000000000000000000" pitchFamily="2" charset="0"/>
                <a:cs typeface="Arial Narrow"/>
              </a:rPr>
              <a:t>Peter,</a:t>
            </a:r>
            <a:r>
              <a:rPr lang="en-CA" sz="1200" spc="-64">
                <a:solidFill>
                  <a:srgbClr val="464646"/>
                </a:solidFill>
                <a:latin typeface="Roboto Condensed Light" panose="02000000000000000000" pitchFamily="2" charset="0"/>
                <a:cs typeface="Arial Narrow"/>
              </a:rPr>
              <a:t> </a:t>
            </a:r>
            <a:r>
              <a:rPr lang="en-CA" sz="1200" spc="-18">
                <a:solidFill>
                  <a:srgbClr val="464646"/>
                </a:solidFill>
                <a:latin typeface="Roboto Condensed Light" panose="02000000000000000000" pitchFamily="2" charset="0"/>
                <a:cs typeface="Arial Narrow"/>
              </a:rPr>
              <a:t>et</a:t>
            </a:r>
            <a:r>
              <a:rPr lang="en-CA" sz="1200" spc="-64">
                <a:solidFill>
                  <a:srgbClr val="464646"/>
                </a:solidFill>
                <a:latin typeface="Roboto Condensed Light" panose="02000000000000000000" pitchFamily="2" charset="0"/>
                <a:cs typeface="Arial Narrow"/>
              </a:rPr>
              <a:t> </a:t>
            </a:r>
            <a:r>
              <a:rPr lang="en-CA" sz="1200" spc="-24">
                <a:solidFill>
                  <a:srgbClr val="464646"/>
                </a:solidFill>
                <a:latin typeface="Roboto Condensed Light" panose="02000000000000000000" pitchFamily="2" charset="0"/>
                <a:cs typeface="Arial Narrow"/>
              </a:rPr>
              <a:t>al.</a:t>
            </a:r>
            <a:r>
              <a:rPr lang="en-CA" sz="1200" spc="-64">
                <a:solidFill>
                  <a:srgbClr val="464646"/>
                </a:solidFill>
                <a:latin typeface="Roboto Condensed Light" panose="02000000000000000000" pitchFamily="2" charset="0"/>
                <a:cs typeface="Arial Narrow"/>
              </a:rPr>
              <a:t> </a:t>
            </a:r>
            <a:r>
              <a:rPr lang="en-CA" sz="1200" spc="-3">
                <a:solidFill>
                  <a:srgbClr val="464646"/>
                </a:solidFill>
                <a:latin typeface="Roboto Condensed Light" panose="02000000000000000000" pitchFamily="2" charset="0"/>
                <a:cs typeface="Arial Narrow"/>
              </a:rPr>
              <a:t>“</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Creating</a:t>
            </a:r>
            <a:r>
              <a:rPr lang="en-CA" sz="1200" spc="-64">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an</a:t>
            </a:r>
            <a:r>
              <a:rPr lang="en-CA" sz="1200" spc="-12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Agile</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Organization.”</a:t>
            </a:r>
            <a:r>
              <a:rPr lang="en-CA" sz="1200" spc="-12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Accenture.</a:t>
            </a:r>
            <a:r>
              <a:rPr lang="en-CA" sz="1200" spc="-64">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Oct.</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2009.</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Web.</a:t>
            </a:r>
            <a:r>
              <a:rPr lang="en-CA" sz="1200" spc="-64">
                <a:solidFill>
                  <a:srgbClr val="464646"/>
                </a:solidFill>
                <a:latin typeface="Roboto Condensed Light" panose="02000000000000000000" pitchFamily="2" charset="0"/>
                <a:cs typeface="Arial Narrow"/>
              </a:rPr>
              <a:t> </a:t>
            </a:r>
            <a:r>
              <a:rPr lang="en-CA" sz="1200" spc="-49">
                <a:solidFill>
                  <a:srgbClr val="464646"/>
                </a:solidFill>
                <a:latin typeface="Roboto Condensed Light" panose="02000000000000000000" pitchFamily="2" charset="0"/>
                <a:cs typeface="Arial Narrow"/>
              </a:rPr>
              <a:t>Nov.</a:t>
            </a:r>
            <a:r>
              <a:rPr lang="en-CA" sz="1200" spc="-64">
                <a:solidFill>
                  <a:srgbClr val="464646"/>
                </a:solidFill>
                <a:latin typeface="Roboto Condensed Light" panose="02000000000000000000" pitchFamily="2" charset="0"/>
                <a:cs typeface="Arial Narrow"/>
              </a:rPr>
              <a:t> </a:t>
            </a:r>
            <a:r>
              <a:rPr lang="en-CA" sz="1200" spc="-36">
                <a:solidFill>
                  <a:srgbClr val="464646"/>
                </a:solidFill>
                <a:latin typeface="Roboto Condensed Light" panose="02000000000000000000" pitchFamily="2" charset="0"/>
                <a:cs typeface="Arial Narrow"/>
              </a:rPr>
              <a:t>2013.</a:t>
            </a:r>
            <a:endParaRPr lang="en-CA" sz="1200">
              <a:latin typeface="Roboto Condensed Light" panose="02000000000000000000" pitchFamily="2" charset="0"/>
              <a:cs typeface="Arial Narrow"/>
            </a:endParaRPr>
          </a:p>
          <a:p>
            <a:pPr marL="7701" marR="159031">
              <a:lnSpc>
                <a:spcPts val="1558"/>
              </a:lnSpc>
              <a:spcBef>
                <a:spcPts val="55"/>
              </a:spcBef>
            </a:pPr>
            <a:r>
              <a:rPr lang="en-CA" sz="1200" spc="-36">
                <a:solidFill>
                  <a:srgbClr val="0076B7"/>
                </a:solidFill>
                <a:latin typeface="Roboto Condensed Light" panose="02000000000000000000" pitchFamily="2" charset="0"/>
                <a:cs typeface="Arial Narrow"/>
                <a:hlinkClick r:id="rId3"/>
              </a:rPr>
              <a:t>&lt;http://www.accenture.com/SiteCollectionDocuments/PDF/OutlookPDF_AgileOrganization_02. </a:t>
            </a:r>
            <a:r>
              <a:rPr lang="en-CA" sz="1200" spc="-36">
                <a:solidFill>
                  <a:srgbClr val="0076B7"/>
                </a:solidFill>
                <a:latin typeface="Roboto Condensed Light" panose="02000000000000000000" pitchFamily="2" charset="0"/>
                <a:cs typeface="Arial Narrow"/>
              </a:rPr>
              <a:t> </a:t>
            </a:r>
            <a:r>
              <a:rPr lang="en-CA" sz="1200" spc="-30">
                <a:solidFill>
                  <a:srgbClr val="0076B7"/>
                </a:solidFill>
                <a:latin typeface="Roboto Condensed Light" panose="02000000000000000000" pitchFamily="2" charset="0"/>
                <a:cs typeface="Arial Narrow"/>
              </a:rPr>
              <a:t>pdf&gt;</a:t>
            </a:r>
            <a:r>
              <a:rPr lang="en-CA" sz="1200" spc="-30">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a:spcBef>
                <a:spcPts val="6"/>
              </a:spcBef>
            </a:pPr>
            <a:endParaRPr lang="en-CA" sz="1200">
              <a:latin typeface="Roboto Condensed Light" panose="02000000000000000000" pitchFamily="2" charset="0"/>
              <a:cs typeface="Times New Roman"/>
            </a:endParaRPr>
          </a:p>
          <a:p>
            <a:pPr marL="7701" marR="182520">
              <a:spcBef>
                <a:spcPts val="3"/>
              </a:spcBef>
            </a:pPr>
            <a:r>
              <a:rPr lang="en-CA" sz="1200" spc="-30" err="1">
                <a:solidFill>
                  <a:srgbClr val="464646"/>
                </a:solidFill>
                <a:latin typeface="Roboto Condensed Light" panose="02000000000000000000" pitchFamily="2" charset="0"/>
                <a:cs typeface="Arial Narrow"/>
              </a:rPr>
              <a:t>Croxon</a:t>
            </a:r>
            <a:r>
              <a:rPr lang="en-CA" sz="1200" spc="-30">
                <a:solidFill>
                  <a:srgbClr val="464646"/>
                </a:solidFill>
                <a:latin typeface="Roboto Condensed Light" panose="02000000000000000000" pitchFamily="2" charset="0"/>
                <a:cs typeface="Arial Narrow"/>
              </a:rPr>
              <a:t>,</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Bruce</a:t>
            </a:r>
            <a:r>
              <a:rPr lang="en-CA" sz="1200" spc="-67">
                <a:solidFill>
                  <a:srgbClr val="464646"/>
                </a:solidFill>
                <a:latin typeface="Roboto Condensed Light" panose="02000000000000000000" pitchFamily="2" charset="0"/>
                <a:cs typeface="Arial Narrow"/>
              </a:rPr>
              <a:t> </a:t>
            </a:r>
            <a:r>
              <a:rPr lang="en-CA" sz="1200" spc="-18">
                <a:solidFill>
                  <a:srgbClr val="464646"/>
                </a:solidFill>
                <a:latin typeface="Roboto Condensed Light" panose="02000000000000000000" pitchFamily="2" charset="0"/>
                <a:cs typeface="Arial Narrow"/>
              </a:rPr>
              <a:t>et</a:t>
            </a:r>
            <a:r>
              <a:rPr lang="en-CA" sz="1200" spc="-64">
                <a:solidFill>
                  <a:srgbClr val="464646"/>
                </a:solidFill>
                <a:latin typeface="Roboto Condensed Light" panose="02000000000000000000" pitchFamily="2" charset="0"/>
                <a:cs typeface="Arial Narrow"/>
              </a:rPr>
              <a:t> </a:t>
            </a:r>
            <a:r>
              <a:rPr lang="en-CA" sz="1200" spc="-24">
                <a:solidFill>
                  <a:srgbClr val="464646"/>
                </a:solidFill>
                <a:latin typeface="Roboto Condensed Light" panose="02000000000000000000" pitchFamily="2" charset="0"/>
                <a:cs typeface="Arial Narrow"/>
              </a:rPr>
              <a:t>al.</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“Dinner</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Series:</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Performance</a:t>
            </a:r>
            <a:r>
              <a:rPr lang="en-CA" sz="1200" spc="-67">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Management</a:t>
            </a:r>
            <a:r>
              <a:rPr lang="en-CA" sz="1200" spc="-64">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with</a:t>
            </a:r>
            <a:r>
              <a:rPr lang="en-CA" sz="1200" spc="-67">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Bruce</a:t>
            </a:r>
            <a:r>
              <a:rPr lang="en-CA" sz="1200" spc="-67">
                <a:solidFill>
                  <a:srgbClr val="464646"/>
                </a:solidFill>
                <a:latin typeface="Roboto Condensed Light" panose="02000000000000000000" pitchFamily="2" charset="0"/>
                <a:cs typeface="Arial Narrow"/>
              </a:rPr>
              <a:t> </a:t>
            </a:r>
            <a:r>
              <a:rPr lang="en-CA" sz="1200" spc="-30" err="1">
                <a:solidFill>
                  <a:srgbClr val="464646"/>
                </a:solidFill>
                <a:latin typeface="Roboto Condensed Light" panose="02000000000000000000" pitchFamily="2" charset="0"/>
                <a:cs typeface="Arial Narrow"/>
              </a:rPr>
              <a:t>Croxon</a:t>
            </a:r>
            <a:r>
              <a:rPr lang="en-CA" sz="1200" spc="-64">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from</a:t>
            </a:r>
            <a:r>
              <a:rPr lang="en-CA" sz="1200" spc="-67">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CBC’s  ‘Dragon’s </a:t>
            </a:r>
            <a:r>
              <a:rPr lang="en-CA" sz="1200" spc="-30">
                <a:solidFill>
                  <a:srgbClr val="464646"/>
                </a:solidFill>
                <a:latin typeface="Roboto Condensed Light" panose="02000000000000000000" pitchFamily="2" charset="0"/>
                <a:cs typeface="Arial Narrow"/>
              </a:rPr>
              <a:t>Den’” </a:t>
            </a:r>
            <a:r>
              <a:rPr lang="en-CA" sz="1200" spc="-49">
                <a:solidFill>
                  <a:srgbClr val="464646"/>
                </a:solidFill>
                <a:latin typeface="Roboto Condensed Light" panose="02000000000000000000" pitchFamily="2" charset="0"/>
                <a:cs typeface="Arial Narrow"/>
              </a:rPr>
              <a:t>HRPA Toronto </a:t>
            </a:r>
            <a:r>
              <a:rPr lang="en-CA" sz="1200" spc="-39">
                <a:solidFill>
                  <a:srgbClr val="464646"/>
                </a:solidFill>
                <a:latin typeface="Roboto Condensed Light" panose="02000000000000000000" pitchFamily="2" charset="0"/>
                <a:cs typeface="Arial Narrow"/>
              </a:rPr>
              <a:t>Chapter. </a:t>
            </a:r>
            <a:r>
              <a:rPr lang="en-CA" sz="1200" spc="-33">
                <a:solidFill>
                  <a:srgbClr val="464646"/>
                </a:solidFill>
                <a:latin typeface="Roboto Condensed Light" panose="02000000000000000000" pitchFamily="2" charset="0"/>
                <a:cs typeface="Arial Narrow"/>
              </a:rPr>
              <a:t>Sheraton </a:t>
            </a:r>
            <a:r>
              <a:rPr lang="en-CA" sz="1200" spc="-30">
                <a:solidFill>
                  <a:srgbClr val="464646"/>
                </a:solidFill>
                <a:latin typeface="Roboto Condensed Light" panose="02000000000000000000" pitchFamily="2" charset="0"/>
                <a:cs typeface="Arial Narrow"/>
              </a:rPr>
              <a:t>Hotel, </a:t>
            </a:r>
            <a:r>
              <a:rPr lang="en-CA" sz="1200" spc="-45">
                <a:solidFill>
                  <a:srgbClr val="464646"/>
                </a:solidFill>
                <a:latin typeface="Roboto Condensed Light" panose="02000000000000000000" pitchFamily="2" charset="0"/>
                <a:cs typeface="Arial Narrow"/>
              </a:rPr>
              <a:t>Toronto, </a:t>
            </a:r>
            <a:r>
              <a:rPr lang="en-CA" sz="1200" spc="-24">
                <a:solidFill>
                  <a:srgbClr val="464646"/>
                </a:solidFill>
                <a:latin typeface="Roboto Condensed Light" panose="02000000000000000000" pitchFamily="2" charset="0"/>
                <a:cs typeface="Arial Narrow"/>
              </a:rPr>
              <a:t>ON. </a:t>
            </a:r>
            <a:r>
              <a:rPr lang="en-CA" sz="1200" spc="-21">
                <a:solidFill>
                  <a:srgbClr val="464646"/>
                </a:solidFill>
                <a:latin typeface="Roboto Condensed Light" panose="02000000000000000000" pitchFamily="2" charset="0"/>
                <a:cs typeface="Arial Narrow"/>
              </a:rPr>
              <a:t>12 </a:t>
            </a:r>
            <a:r>
              <a:rPr lang="en-CA" sz="1200" spc="-49">
                <a:solidFill>
                  <a:srgbClr val="464646"/>
                </a:solidFill>
                <a:latin typeface="Roboto Condensed Light" panose="02000000000000000000" pitchFamily="2" charset="0"/>
                <a:cs typeface="Arial Narrow"/>
              </a:rPr>
              <a:t>Nov. </a:t>
            </a:r>
            <a:r>
              <a:rPr lang="en-CA" sz="1200" spc="-30">
                <a:solidFill>
                  <a:srgbClr val="464646"/>
                </a:solidFill>
                <a:latin typeface="Roboto Condensed Light" panose="02000000000000000000" pitchFamily="2" charset="0"/>
                <a:cs typeface="Arial Narrow"/>
              </a:rPr>
              <a:t>2013. </a:t>
            </a:r>
            <a:r>
              <a:rPr lang="en-CA" sz="1200" spc="-36">
                <a:solidFill>
                  <a:srgbClr val="464646"/>
                </a:solidFill>
                <a:latin typeface="Roboto Condensed Light" panose="02000000000000000000" pitchFamily="2" charset="0"/>
                <a:cs typeface="Arial Narrow"/>
              </a:rPr>
              <a:t>Panel  discussion.</a:t>
            </a:r>
            <a:endParaRPr lang="en-CA" sz="1200">
              <a:latin typeface="Roboto Condensed Light" panose="02000000000000000000" pitchFamily="2" charset="0"/>
              <a:cs typeface="Arial Narrow"/>
            </a:endParaRPr>
          </a:p>
          <a:p>
            <a:pPr>
              <a:spcBef>
                <a:spcPts val="9"/>
              </a:spcBef>
            </a:pPr>
            <a:endParaRPr lang="en-CA" sz="1200">
              <a:latin typeface="Roboto Condensed Light" panose="02000000000000000000" pitchFamily="2" charset="0"/>
              <a:cs typeface="Times New Roman"/>
            </a:endParaRPr>
          </a:p>
          <a:p>
            <a:pPr marL="7701" marR="109358">
              <a:spcBef>
                <a:spcPts val="3"/>
              </a:spcBef>
            </a:pPr>
            <a:r>
              <a:rPr lang="en-CA" sz="1200" spc="-33" err="1">
                <a:solidFill>
                  <a:srgbClr val="464646"/>
                </a:solidFill>
                <a:latin typeface="Roboto Condensed Light" panose="02000000000000000000" pitchFamily="2" charset="0"/>
                <a:cs typeface="Arial Narrow"/>
              </a:rPr>
              <a:t>Culbert</a:t>
            </a:r>
            <a:r>
              <a:rPr lang="en-CA" sz="1200" spc="-33">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Samuel. </a:t>
            </a:r>
            <a:r>
              <a:rPr lang="en-CA" sz="1200" spc="-24">
                <a:solidFill>
                  <a:srgbClr val="464646"/>
                </a:solidFill>
                <a:latin typeface="Roboto Condensed Light" panose="02000000000000000000" pitchFamily="2" charset="0"/>
                <a:cs typeface="Arial Narrow"/>
              </a:rPr>
              <a:t>“10 </a:t>
            </a:r>
            <a:r>
              <a:rPr lang="en-CA" sz="1200" spc="-33">
                <a:solidFill>
                  <a:srgbClr val="464646"/>
                </a:solidFill>
                <a:latin typeface="Roboto Condensed Light" panose="02000000000000000000" pitchFamily="2" charset="0"/>
                <a:cs typeface="Arial Narrow"/>
              </a:rPr>
              <a:t>Reasons </a:t>
            </a:r>
            <a:r>
              <a:rPr lang="en-CA" sz="1200" spc="-18">
                <a:solidFill>
                  <a:srgbClr val="464646"/>
                </a:solidFill>
                <a:latin typeface="Roboto Condensed Light" panose="02000000000000000000" pitchFamily="2" charset="0"/>
                <a:cs typeface="Arial Narrow"/>
              </a:rPr>
              <a:t>to </a:t>
            </a:r>
            <a:r>
              <a:rPr lang="en-CA" sz="1200" spc="-24">
                <a:solidFill>
                  <a:srgbClr val="464646"/>
                </a:solidFill>
                <a:latin typeface="Roboto Condensed Light" panose="02000000000000000000" pitchFamily="2" charset="0"/>
                <a:cs typeface="Arial Narrow"/>
              </a:rPr>
              <a:t>Get Rid </a:t>
            </a:r>
            <a:r>
              <a:rPr lang="en-CA" sz="1200" spc="-18">
                <a:solidFill>
                  <a:srgbClr val="464646"/>
                </a:solidFill>
                <a:latin typeface="Roboto Condensed Light" panose="02000000000000000000" pitchFamily="2" charset="0"/>
                <a:cs typeface="Arial Narrow"/>
              </a:rPr>
              <a:t>of </a:t>
            </a:r>
            <a:r>
              <a:rPr lang="en-CA" sz="1200" spc="-33">
                <a:solidFill>
                  <a:srgbClr val="464646"/>
                </a:solidFill>
                <a:latin typeface="Roboto Condensed Light" panose="02000000000000000000" pitchFamily="2" charset="0"/>
                <a:cs typeface="Arial Narrow"/>
              </a:rPr>
              <a:t>Performance Reviews.” </a:t>
            </a:r>
            <a:r>
              <a:rPr lang="en-CA" sz="1200" spc="-30">
                <a:solidFill>
                  <a:srgbClr val="464646"/>
                </a:solidFill>
                <a:latin typeface="Roboto Condensed Light" panose="02000000000000000000" pitchFamily="2" charset="0"/>
                <a:cs typeface="Arial Narrow"/>
              </a:rPr>
              <a:t>Huffington </a:t>
            </a:r>
            <a:r>
              <a:rPr lang="en-CA" sz="1200" spc="-27">
                <a:solidFill>
                  <a:srgbClr val="464646"/>
                </a:solidFill>
                <a:latin typeface="Roboto Condensed Light" panose="02000000000000000000" pitchFamily="2" charset="0"/>
                <a:cs typeface="Arial Narrow"/>
              </a:rPr>
              <a:t>Post </a:t>
            </a:r>
            <a:r>
              <a:rPr lang="en-CA" sz="1200" spc="-36">
                <a:solidFill>
                  <a:srgbClr val="464646"/>
                </a:solidFill>
                <a:latin typeface="Roboto Condensed Light" panose="02000000000000000000" pitchFamily="2" charset="0"/>
                <a:cs typeface="Arial Narrow"/>
              </a:rPr>
              <a:t>Business.  </a:t>
            </a:r>
            <a:r>
              <a:rPr lang="en-CA" sz="1200" spc="-21">
                <a:solidFill>
                  <a:srgbClr val="464646"/>
                </a:solidFill>
                <a:latin typeface="Roboto Condensed Light" panose="02000000000000000000" pitchFamily="2" charset="0"/>
                <a:cs typeface="Arial Narrow"/>
              </a:rPr>
              <a:t>18</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Dec.</a:t>
            </a:r>
            <a:r>
              <a:rPr lang="en-CA" sz="1200" spc="-61">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2012.</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Web.</a:t>
            </a:r>
            <a:r>
              <a:rPr lang="en-CA" sz="1200" spc="-61">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28</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Oct.</a:t>
            </a:r>
            <a:r>
              <a:rPr lang="en-CA" sz="1200" spc="-61">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58">
                <a:solidFill>
                  <a:srgbClr val="464646"/>
                </a:solidFill>
                <a:latin typeface="Roboto Condensed Light" panose="02000000000000000000" pitchFamily="2" charset="0"/>
                <a:cs typeface="Arial Narrow"/>
              </a:rPr>
              <a:t> </a:t>
            </a:r>
            <a:r>
              <a:rPr lang="en-CA" sz="1200" spc="-36">
                <a:solidFill>
                  <a:srgbClr val="0076B7"/>
                </a:solidFill>
                <a:latin typeface="Roboto Condensed Light" panose="02000000000000000000" pitchFamily="2" charset="0"/>
                <a:cs typeface="Arial Narrow"/>
                <a:hlinkClick r:id="rId4"/>
              </a:rPr>
              <a:t>&lt;http://www.huffingtonpost.com/samuel-culbert/performance- </a:t>
            </a:r>
            <a:r>
              <a:rPr lang="en-CA" sz="1200" spc="-36">
                <a:solidFill>
                  <a:srgbClr val="0076B7"/>
                </a:solidFill>
                <a:latin typeface="Roboto Condensed Light" panose="02000000000000000000" pitchFamily="2" charset="0"/>
                <a:cs typeface="Arial Narrow"/>
              </a:rPr>
              <a:t> reviews_b_2325104.html&gt;</a:t>
            </a:r>
            <a:r>
              <a:rPr lang="en-CA" sz="1200" spc="-36">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a:spcBef>
                <a:spcPts val="9"/>
              </a:spcBef>
            </a:pPr>
            <a:endParaRPr lang="en-CA" sz="1200">
              <a:latin typeface="Roboto Condensed Light" panose="02000000000000000000" pitchFamily="2" charset="0"/>
              <a:cs typeface="Times New Roman"/>
            </a:endParaRPr>
          </a:p>
          <a:p>
            <a:pPr marL="7701" marR="3081"/>
            <a:r>
              <a:rPr lang="en-CA" sz="1200" spc="-33">
                <a:solidFill>
                  <a:srgbClr val="464646"/>
                </a:solidFill>
                <a:latin typeface="Roboto Condensed Light" panose="02000000000000000000" pitchFamily="2" charset="0"/>
                <a:cs typeface="Arial Narrow"/>
              </a:rPr>
              <a:t>Denning, </a:t>
            </a:r>
            <a:r>
              <a:rPr lang="en-CA" sz="1200" spc="-30">
                <a:solidFill>
                  <a:srgbClr val="464646"/>
                </a:solidFill>
                <a:latin typeface="Roboto Condensed Light" panose="02000000000000000000" pitchFamily="2" charset="0"/>
                <a:cs typeface="Arial Narrow"/>
              </a:rPr>
              <a:t>Steve. </a:t>
            </a:r>
            <a:r>
              <a:rPr lang="en-CA" sz="1200" spc="-27">
                <a:solidFill>
                  <a:srgbClr val="464646"/>
                </a:solidFill>
                <a:latin typeface="Roboto Condensed Light" panose="02000000000000000000" pitchFamily="2" charset="0"/>
                <a:cs typeface="Arial Narrow"/>
              </a:rPr>
              <a:t>“The Case </a:t>
            </a:r>
            <a:r>
              <a:rPr lang="en-CA" sz="1200" spc="-30">
                <a:solidFill>
                  <a:srgbClr val="464646"/>
                </a:solidFill>
                <a:latin typeface="Roboto Condensed Light" panose="02000000000000000000" pitchFamily="2" charset="0"/>
                <a:cs typeface="Arial Narrow"/>
              </a:rPr>
              <a:t>Against Agile: </a:t>
            </a:r>
            <a:r>
              <a:rPr lang="en-CA" sz="1200" spc="-64">
                <a:solidFill>
                  <a:srgbClr val="464646"/>
                </a:solidFill>
                <a:latin typeface="Roboto Condensed Light" panose="02000000000000000000" pitchFamily="2" charset="0"/>
                <a:cs typeface="Arial Narrow"/>
              </a:rPr>
              <a:t>Ten </a:t>
            </a:r>
            <a:r>
              <a:rPr lang="en-CA" sz="1200" spc="-33">
                <a:solidFill>
                  <a:srgbClr val="464646"/>
                </a:solidFill>
                <a:latin typeface="Roboto Condensed Light" panose="02000000000000000000" pitchFamily="2" charset="0"/>
                <a:cs typeface="Arial Narrow"/>
              </a:rPr>
              <a:t>Perennial Management Objections.” </a:t>
            </a:r>
            <a:r>
              <a:rPr lang="en-CA" sz="1200" spc="-36">
                <a:solidFill>
                  <a:srgbClr val="464646"/>
                </a:solidFill>
                <a:latin typeface="Roboto Condensed Light" panose="02000000000000000000" pitchFamily="2" charset="0"/>
                <a:cs typeface="Arial Narrow"/>
              </a:rPr>
              <a:t>Forbes  </a:t>
            </a:r>
            <a:r>
              <a:rPr lang="en-CA" sz="1200" spc="-33">
                <a:solidFill>
                  <a:srgbClr val="464646"/>
                </a:solidFill>
                <a:latin typeface="Roboto Condensed Light" panose="02000000000000000000" pitchFamily="2" charset="0"/>
                <a:cs typeface="Arial Narrow"/>
              </a:rPr>
              <a:t>Magazine.</a:t>
            </a:r>
            <a:r>
              <a:rPr lang="en-CA" sz="1200" spc="-64">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17</a:t>
            </a:r>
            <a:r>
              <a:rPr lang="en-CA" sz="1200" spc="-124">
                <a:solidFill>
                  <a:srgbClr val="464646"/>
                </a:solidFill>
                <a:latin typeface="Roboto Condensed Light" panose="02000000000000000000" pitchFamily="2" charset="0"/>
                <a:cs typeface="Arial Narrow"/>
              </a:rPr>
              <a:t> </a:t>
            </a:r>
            <a:r>
              <a:rPr lang="en-CA" sz="1200" spc="-42">
                <a:solidFill>
                  <a:srgbClr val="464646"/>
                </a:solidFill>
                <a:latin typeface="Roboto Condensed Light" panose="02000000000000000000" pitchFamily="2" charset="0"/>
                <a:cs typeface="Arial Narrow"/>
              </a:rPr>
              <a:t>Apr.</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2012.</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Web.</a:t>
            </a:r>
            <a:r>
              <a:rPr lang="en-CA" sz="1200" spc="-64">
                <a:solidFill>
                  <a:srgbClr val="464646"/>
                </a:solidFill>
                <a:latin typeface="Roboto Condensed Light" panose="02000000000000000000" pitchFamily="2" charset="0"/>
                <a:cs typeface="Arial Narrow"/>
              </a:rPr>
              <a:t> </a:t>
            </a:r>
            <a:r>
              <a:rPr lang="en-CA" sz="1200" spc="-49">
                <a:solidFill>
                  <a:srgbClr val="464646"/>
                </a:solidFill>
                <a:latin typeface="Roboto Condensed Light" panose="02000000000000000000" pitchFamily="2" charset="0"/>
                <a:cs typeface="Arial Narrow"/>
              </a:rPr>
              <a:t>Nov.</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58">
                <a:solidFill>
                  <a:srgbClr val="464646"/>
                </a:solidFill>
                <a:latin typeface="Roboto Condensed Light" panose="02000000000000000000" pitchFamily="2" charset="0"/>
                <a:cs typeface="Arial Narrow"/>
              </a:rPr>
              <a:t> </a:t>
            </a:r>
            <a:r>
              <a:rPr lang="en-CA" sz="1200" spc="-36">
                <a:solidFill>
                  <a:srgbClr val="0076B7"/>
                </a:solidFill>
                <a:latin typeface="Roboto Condensed Light" panose="02000000000000000000" pitchFamily="2" charset="0"/>
                <a:cs typeface="Arial Narrow"/>
                <a:hlinkClick r:id="rId5"/>
              </a:rPr>
              <a:t>&lt;http://www.forbes.com/sites/stevedenning/2012/04/17/ </a:t>
            </a:r>
            <a:r>
              <a:rPr lang="en-CA" sz="1200" spc="-36">
                <a:solidFill>
                  <a:srgbClr val="0076B7"/>
                </a:solidFill>
                <a:latin typeface="Roboto Condensed Light" panose="02000000000000000000" pitchFamily="2" charset="0"/>
                <a:cs typeface="Arial Narrow"/>
              </a:rPr>
              <a:t> the-case-against-agile-ten-perennial-management-objections/&gt;</a:t>
            </a:r>
            <a:r>
              <a:rPr lang="en-CA" sz="1200" spc="-36">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a:spcBef>
                <a:spcPts val="12"/>
              </a:spcBef>
            </a:pPr>
            <a:endParaRPr lang="en-CA" sz="1200">
              <a:latin typeface="Roboto Condensed Light" panose="02000000000000000000" pitchFamily="2" charset="0"/>
              <a:cs typeface="Times New Roman"/>
            </a:endParaRPr>
          </a:p>
          <a:p>
            <a:pPr marL="7701" marR="161342"/>
            <a:r>
              <a:rPr lang="en-CA" sz="1200" spc="-30" err="1">
                <a:solidFill>
                  <a:srgbClr val="464646"/>
                </a:solidFill>
                <a:latin typeface="Roboto Condensed Light" panose="02000000000000000000" pitchFamily="2" charset="0"/>
                <a:cs typeface="Arial Narrow"/>
              </a:rPr>
              <a:t>Estis</a:t>
            </a:r>
            <a:r>
              <a:rPr lang="en-CA" sz="1200" spc="-30">
                <a:solidFill>
                  <a:srgbClr val="464646"/>
                </a:solidFill>
                <a:latin typeface="Roboto Condensed Light" panose="02000000000000000000" pitchFamily="2" charset="0"/>
                <a:cs typeface="Arial Narrow"/>
              </a:rPr>
              <a:t>,</a:t>
            </a:r>
            <a:r>
              <a:rPr lang="en-CA" sz="1200" spc="-64">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Ryan.</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“Blowing</a:t>
            </a:r>
            <a:r>
              <a:rPr lang="en-CA" sz="1200" spc="-61">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up</a:t>
            </a:r>
            <a:r>
              <a:rPr lang="en-CA" sz="1200" spc="-61">
                <a:solidFill>
                  <a:srgbClr val="464646"/>
                </a:solidFill>
                <a:latin typeface="Roboto Condensed Light" panose="02000000000000000000" pitchFamily="2" charset="0"/>
                <a:cs typeface="Arial Narrow"/>
              </a:rPr>
              <a:t> </a:t>
            </a:r>
            <a:r>
              <a:rPr lang="en-CA" sz="1200" spc="-24">
                <a:solidFill>
                  <a:srgbClr val="464646"/>
                </a:solidFill>
                <a:latin typeface="Roboto Condensed Light" panose="02000000000000000000" pitchFamily="2" charset="0"/>
                <a:cs typeface="Arial Narrow"/>
              </a:rPr>
              <a:t>the</a:t>
            </a:r>
            <a:r>
              <a:rPr lang="en-CA" sz="1200" spc="-64">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Performance</a:t>
            </a:r>
            <a:r>
              <a:rPr lang="en-CA" sz="1200" spc="-61">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Review:</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Interview</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with</a:t>
            </a:r>
            <a:r>
              <a:rPr lang="en-CA" sz="1200" spc="-12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Adobe’s</a:t>
            </a:r>
            <a:r>
              <a:rPr lang="en-CA" sz="1200" spc="-61">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Donna</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Morris.”</a:t>
            </a:r>
            <a:r>
              <a:rPr lang="en-CA" sz="1200" spc="-64">
                <a:solidFill>
                  <a:srgbClr val="464646"/>
                </a:solidFill>
                <a:latin typeface="Roboto Condensed Light" panose="02000000000000000000" pitchFamily="2" charset="0"/>
                <a:cs typeface="Arial Narrow"/>
              </a:rPr>
              <a:t> </a:t>
            </a:r>
            <a:r>
              <a:rPr lang="en-CA" sz="1200" spc="-36">
                <a:solidFill>
                  <a:srgbClr val="464646"/>
                </a:solidFill>
                <a:latin typeface="Roboto Condensed Light" panose="02000000000000000000" pitchFamily="2" charset="0"/>
                <a:cs typeface="Arial Narrow"/>
              </a:rPr>
              <a:t>Ryan  </a:t>
            </a:r>
            <a:r>
              <a:rPr lang="en-CA" sz="1200" spc="-30" err="1">
                <a:solidFill>
                  <a:srgbClr val="464646"/>
                </a:solidFill>
                <a:latin typeface="Roboto Condensed Light" panose="02000000000000000000" pitchFamily="2" charset="0"/>
                <a:cs typeface="Arial Narrow"/>
              </a:rPr>
              <a:t>Estis</a:t>
            </a:r>
            <a:r>
              <a:rPr lang="en-CA" sz="1200" spc="-61">
                <a:solidFill>
                  <a:srgbClr val="464646"/>
                </a:solidFill>
                <a:latin typeface="Roboto Condensed Light" panose="02000000000000000000" pitchFamily="2" charset="0"/>
                <a:cs typeface="Arial Narrow"/>
              </a:rPr>
              <a:t> </a:t>
            </a:r>
            <a:r>
              <a:rPr lang="en-CA" sz="1200" spc="-3">
                <a:solidFill>
                  <a:srgbClr val="464646"/>
                </a:solidFill>
                <a:latin typeface="Roboto Condensed Light" panose="02000000000000000000" pitchFamily="2" charset="0"/>
                <a:cs typeface="Arial Narrow"/>
              </a:rPr>
              <a:t>&amp;</a:t>
            </a:r>
            <a:r>
              <a:rPr lang="en-CA" sz="1200" spc="-118">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Associates.</a:t>
            </a:r>
            <a:r>
              <a:rPr lang="en-CA" sz="1200" spc="-61">
                <a:solidFill>
                  <a:srgbClr val="464646"/>
                </a:solidFill>
                <a:latin typeface="Roboto Condensed Light" panose="02000000000000000000" pitchFamily="2" charset="0"/>
                <a:cs typeface="Arial Narrow"/>
              </a:rPr>
              <a:t> </a:t>
            </a:r>
            <a:r>
              <a:rPr lang="en-CA" sz="1200" spc="-21">
                <a:solidFill>
                  <a:srgbClr val="464646"/>
                </a:solidFill>
                <a:latin typeface="Roboto Condensed Light" panose="02000000000000000000" pitchFamily="2" charset="0"/>
                <a:cs typeface="Arial Narrow"/>
              </a:rPr>
              <a:t>17</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June</a:t>
            </a:r>
            <a:r>
              <a:rPr lang="en-CA" sz="1200" spc="-58">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61">
                <a:solidFill>
                  <a:srgbClr val="464646"/>
                </a:solidFill>
                <a:latin typeface="Roboto Condensed Light" panose="02000000000000000000" pitchFamily="2" charset="0"/>
                <a:cs typeface="Arial Narrow"/>
              </a:rPr>
              <a:t> </a:t>
            </a:r>
            <a:r>
              <a:rPr lang="en-CA" sz="1200" spc="-33">
                <a:solidFill>
                  <a:srgbClr val="464646"/>
                </a:solidFill>
                <a:latin typeface="Roboto Condensed Light" panose="02000000000000000000" pitchFamily="2" charset="0"/>
                <a:cs typeface="Arial Narrow"/>
              </a:rPr>
              <a:t>Web.</a:t>
            </a:r>
            <a:r>
              <a:rPr lang="en-CA" sz="1200" spc="-61">
                <a:solidFill>
                  <a:srgbClr val="464646"/>
                </a:solidFill>
                <a:latin typeface="Roboto Condensed Light" panose="02000000000000000000" pitchFamily="2" charset="0"/>
                <a:cs typeface="Arial Narrow"/>
              </a:rPr>
              <a:t> </a:t>
            </a:r>
            <a:r>
              <a:rPr lang="en-CA" sz="1200" spc="-27">
                <a:solidFill>
                  <a:srgbClr val="464646"/>
                </a:solidFill>
                <a:latin typeface="Roboto Condensed Light" panose="02000000000000000000" pitchFamily="2" charset="0"/>
                <a:cs typeface="Arial Narrow"/>
              </a:rPr>
              <a:t>Oct.</a:t>
            </a:r>
            <a:r>
              <a:rPr lang="en-CA" sz="1200" spc="-58">
                <a:solidFill>
                  <a:srgbClr val="464646"/>
                </a:solidFill>
                <a:latin typeface="Roboto Condensed Light" panose="02000000000000000000" pitchFamily="2" charset="0"/>
                <a:cs typeface="Arial Narrow"/>
              </a:rPr>
              <a:t> </a:t>
            </a:r>
            <a:r>
              <a:rPr lang="en-CA" sz="1200" spc="-30">
                <a:solidFill>
                  <a:srgbClr val="464646"/>
                </a:solidFill>
                <a:latin typeface="Roboto Condensed Light" panose="02000000000000000000" pitchFamily="2" charset="0"/>
                <a:cs typeface="Arial Narrow"/>
              </a:rPr>
              <a:t>2013.</a:t>
            </a:r>
            <a:r>
              <a:rPr lang="en-CA" sz="1200" spc="-61">
                <a:solidFill>
                  <a:srgbClr val="464646"/>
                </a:solidFill>
                <a:latin typeface="Roboto Condensed Light" panose="02000000000000000000" pitchFamily="2" charset="0"/>
                <a:cs typeface="Arial Narrow"/>
              </a:rPr>
              <a:t> </a:t>
            </a:r>
            <a:r>
              <a:rPr lang="en-CA" sz="1200" spc="-36">
                <a:solidFill>
                  <a:srgbClr val="464646"/>
                </a:solidFill>
                <a:latin typeface="Roboto Condensed Light" panose="02000000000000000000" pitchFamily="2" charset="0"/>
                <a:cs typeface="Arial Narrow"/>
              </a:rPr>
              <a:t>&lt;</a:t>
            </a:r>
            <a:r>
              <a:rPr lang="en-CA" sz="1200" spc="-36">
                <a:solidFill>
                  <a:srgbClr val="0076B7"/>
                </a:solidFill>
                <a:latin typeface="Roboto Condensed Light" panose="02000000000000000000" pitchFamily="2" charset="0"/>
                <a:cs typeface="Arial Narrow"/>
                <a:hlinkClick r:id="rId6"/>
              </a:rPr>
              <a:t>http://ryanestis.com/adobe-interview/&gt;</a:t>
            </a:r>
            <a:r>
              <a:rPr lang="en-CA" sz="1200" spc="-36">
                <a:solidFill>
                  <a:srgbClr val="464646"/>
                </a:solidFill>
                <a:latin typeface="Roboto Condensed Light" panose="02000000000000000000" pitchFamily="2" charset="0"/>
                <a:cs typeface="Arial Narrow"/>
              </a:rPr>
              <a:t>.</a:t>
            </a:r>
            <a:endParaRPr lang="en-CA" sz="1200">
              <a:latin typeface="Roboto Condensed Light" panose="02000000000000000000" pitchFamily="2" charset="0"/>
              <a:cs typeface="Arial Narrow"/>
            </a:endParaRPr>
          </a:p>
          <a:p>
            <a:pPr lvl="0"/>
            <a:endParaRPr lang="en-US"/>
          </a:p>
        </p:txBody>
      </p:sp>
      <p:sp>
        <p:nvSpPr>
          <p:cNvPr id="6" name="Title 1">
            <a:extLst>
              <a:ext uri="{FF2B5EF4-FFF2-40B4-BE49-F238E27FC236}">
                <a16:creationId xmlns:a16="http://schemas.microsoft.com/office/drawing/2014/main" id="{464A327A-EE11-AC48-BC31-DE279A6E652A}"/>
              </a:ext>
            </a:extLst>
          </p:cNvPr>
          <p:cNvSpPr>
            <a:spLocks noGrp="1"/>
          </p:cNvSpPr>
          <p:nvPr>
            <p:ph type="title" hasCustomPrompt="1"/>
          </p:nvPr>
        </p:nvSpPr>
        <p:spPr>
          <a:xfrm>
            <a:off x="354106" y="530021"/>
            <a:ext cx="6713321" cy="1130188"/>
          </a:xfrm>
        </p:spPr>
        <p:txBody>
          <a:bodyPr>
            <a:noAutofit/>
          </a:bodyPr>
          <a:lstStyle>
            <a:lvl1pPr>
              <a:lnSpc>
                <a:spcPct val="90000"/>
              </a:lnSpc>
              <a:defRPr>
                <a:solidFill>
                  <a:srgbClr val="41439A"/>
                </a:solidFill>
              </a:defRPr>
            </a:lvl1pPr>
          </a:lstStyle>
          <a:p>
            <a:r>
              <a:rPr lang="en-US"/>
              <a:t>Works Cited</a:t>
            </a:r>
          </a:p>
        </p:txBody>
      </p:sp>
    </p:spTree>
    <p:extLst>
      <p:ext uri="{BB962C8B-B14F-4D97-AF65-F5344CB8AC3E}">
        <p14:creationId xmlns:p14="http://schemas.microsoft.com/office/powerpoint/2010/main" val="616787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Light-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93EEAD-2279-874F-AF8B-BAF957002AC1}"/>
              </a:ext>
            </a:extLst>
          </p:cNvPr>
          <p:cNvSpPr/>
          <p:nvPr userDrawn="1"/>
        </p:nvSpPr>
        <p:spPr>
          <a:xfrm>
            <a:off x="1588" y="0"/>
            <a:ext cx="12192000" cy="6860661"/>
          </a:xfrm>
          <a:prstGeom prst="rect">
            <a:avLst/>
          </a:prstGeom>
          <a:gradFill>
            <a:gsLst>
              <a:gs pos="0">
                <a:srgbClr val="8656A3">
                  <a:alpha val="24000"/>
                </a:srgbClr>
              </a:gs>
              <a:gs pos="99000">
                <a:srgbClr val="BCA2A8">
                  <a:alpha val="1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4" name="Text Placeholder 3">
            <a:extLst>
              <a:ext uri="{FF2B5EF4-FFF2-40B4-BE49-F238E27FC236}">
                <a16:creationId xmlns:a16="http://schemas.microsoft.com/office/drawing/2014/main" id="{B6CED198-04B0-1D4B-9CF9-27BE895D0690}"/>
              </a:ext>
            </a:extLst>
          </p:cNvPr>
          <p:cNvSpPr>
            <a:spLocks noGrp="1"/>
          </p:cNvSpPr>
          <p:nvPr>
            <p:ph type="body" sz="quarter" idx="10" hasCustomPrompt="1"/>
          </p:nvPr>
        </p:nvSpPr>
        <p:spPr>
          <a:xfrm>
            <a:off x="650874" y="1391732"/>
            <a:ext cx="7385845" cy="1306512"/>
          </a:xfrm>
          <a:prstGeom prst="rect">
            <a:avLst/>
          </a:prstGeom>
        </p:spPr>
        <p:txBody>
          <a:bodyPr/>
          <a:lstStyle>
            <a:lvl1pPr>
              <a:lnSpc>
                <a:spcPct val="90000"/>
              </a:lnSpc>
              <a:defRPr sz="4400" b="1" i="0">
                <a:solidFill>
                  <a:srgbClr val="41439A"/>
                </a:solidFill>
                <a:latin typeface="Montserrat SemiBold" pitchFamily="2" charset="77"/>
              </a:defRPr>
            </a:lvl1pPr>
            <a:lvl2pPr>
              <a:defRPr sz="4400" b="1" i="0">
                <a:solidFill>
                  <a:schemeClr val="bg1"/>
                </a:solidFill>
                <a:latin typeface="Montserrat SemiBold" pitchFamily="2" charset="77"/>
              </a:defRPr>
            </a:lvl2pPr>
            <a:lvl3pPr>
              <a:defRPr sz="4400" b="1" i="0">
                <a:solidFill>
                  <a:schemeClr val="bg1"/>
                </a:solidFill>
                <a:latin typeface="Montserrat SemiBold" pitchFamily="2" charset="77"/>
              </a:defRPr>
            </a:lvl3pPr>
            <a:lvl4pPr>
              <a:defRPr sz="4400" b="1" i="0">
                <a:solidFill>
                  <a:schemeClr val="bg1"/>
                </a:solidFill>
                <a:latin typeface="Montserrat SemiBold" pitchFamily="2" charset="77"/>
              </a:defRPr>
            </a:lvl4pPr>
            <a:lvl5pPr>
              <a:defRPr sz="4400" b="1" i="0">
                <a:solidFill>
                  <a:schemeClr val="bg1"/>
                </a:solidFill>
                <a:latin typeface="Montserrat SemiBold" pitchFamily="2" charset="77"/>
              </a:defRPr>
            </a:lvl5pPr>
          </a:lstStyle>
          <a:p>
            <a:pPr lvl="0"/>
            <a:r>
              <a:rPr lang="en-US"/>
              <a:t>Observe The Evolution of Quantum Capacity</a:t>
            </a:r>
          </a:p>
        </p:txBody>
      </p:sp>
      <p:sp>
        <p:nvSpPr>
          <p:cNvPr id="5" name="Text Placeholder 12">
            <a:extLst>
              <a:ext uri="{FF2B5EF4-FFF2-40B4-BE49-F238E27FC236}">
                <a16:creationId xmlns:a16="http://schemas.microsoft.com/office/drawing/2014/main" id="{A4CCF3E3-77ED-8B47-BA4F-C8AA5DC7EF51}"/>
              </a:ext>
            </a:extLst>
          </p:cNvPr>
          <p:cNvSpPr>
            <a:spLocks noGrp="1"/>
          </p:cNvSpPr>
          <p:nvPr>
            <p:ph type="body" sz="quarter" idx="11" hasCustomPrompt="1"/>
          </p:nvPr>
        </p:nvSpPr>
        <p:spPr>
          <a:xfrm>
            <a:off x="650875" y="2794290"/>
            <a:ext cx="5703626" cy="1893887"/>
          </a:xfrm>
          <a:prstGeom prst="rect">
            <a:avLst/>
          </a:prstGeom>
        </p:spPr>
        <p:txBody>
          <a:bodyPr/>
          <a:lstStyle>
            <a:lvl1pPr>
              <a:lnSpc>
                <a:spcPct val="110000"/>
              </a:lnSpc>
              <a:defRPr lang="en-US" sz="2800" b="0" i="0">
                <a:solidFill>
                  <a:srgbClr val="858585"/>
                </a:solidFill>
                <a:latin typeface="Roboto Condensed Light" panose="02000000000000000000" pitchFamily="2" charset="0"/>
                <a:ea typeface="Roboto Condensed Light" panose="02000000000000000000" pitchFamily="2" charset="0"/>
                <a:cs typeface="+mn-cs"/>
              </a:defRPr>
            </a:lvl1pPr>
            <a:lvl2pPr>
              <a:defRPr sz="3000" b="0" i="0">
                <a:solidFill>
                  <a:schemeClr val="bg1"/>
                </a:solidFill>
                <a:latin typeface="Exo Light" pitchFamily="2" charset="77"/>
              </a:defRPr>
            </a:lvl2pPr>
            <a:lvl3pPr>
              <a:defRPr sz="3000" b="0" i="0">
                <a:solidFill>
                  <a:schemeClr val="bg1"/>
                </a:solidFill>
                <a:latin typeface="Exo Light" pitchFamily="2" charset="77"/>
              </a:defRPr>
            </a:lvl3pPr>
            <a:lvl4pPr>
              <a:defRPr sz="3000" b="0" i="0">
                <a:solidFill>
                  <a:schemeClr val="bg1"/>
                </a:solidFill>
                <a:latin typeface="Exo Light" pitchFamily="2" charset="77"/>
              </a:defRPr>
            </a:lvl4pPr>
            <a:lvl5pPr>
              <a:defRPr sz="3000" b="0" i="0">
                <a:solidFill>
                  <a:schemeClr val="bg1"/>
                </a:solidFill>
                <a:latin typeface="Exo Light" pitchFamily="2" charset="77"/>
              </a:defRPr>
            </a:lvl5pPr>
          </a:lstStyle>
          <a:p>
            <a:pPr marL="0" lvl="0">
              <a:lnSpc>
                <a:spcPct val="110000"/>
              </a:lnSpc>
            </a:pPr>
            <a:r>
              <a:rPr lang="en-US"/>
              <a:t>Keep track of a transformational technology as it evolves.</a:t>
            </a:r>
          </a:p>
        </p:txBody>
      </p:sp>
    </p:spTree>
    <p:extLst>
      <p:ext uri="{BB962C8B-B14F-4D97-AF65-F5344CB8AC3E}">
        <p14:creationId xmlns:p14="http://schemas.microsoft.com/office/powerpoint/2010/main" val="1503973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ver-Light-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6CED198-04B0-1D4B-9CF9-27BE895D0690}"/>
              </a:ext>
            </a:extLst>
          </p:cNvPr>
          <p:cNvSpPr>
            <a:spLocks noGrp="1"/>
          </p:cNvSpPr>
          <p:nvPr>
            <p:ph type="body" sz="quarter" idx="10" hasCustomPrompt="1"/>
          </p:nvPr>
        </p:nvSpPr>
        <p:spPr>
          <a:xfrm>
            <a:off x="650874" y="1391732"/>
            <a:ext cx="7385845" cy="1306512"/>
          </a:xfrm>
          <a:prstGeom prst="rect">
            <a:avLst/>
          </a:prstGeom>
        </p:spPr>
        <p:txBody>
          <a:bodyPr/>
          <a:lstStyle>
            <a:lvl1pPr>
              <a:lnSpc>
                <a:spcPct val="90000"/>
              </a:lnSpc>
              <a:defRPr sz="4400" b="1" i="0">
                <a:solidFill>
                  <a:srgbClr val="41439A"/>
                </a:solidFill>
                <a:latin typeface="Montserrat SemiBold" pitchFamily="2" charset="77"/>
              </a:defRPr>
            </a:lvl1pPr>
            <a:lvl2pPr>
              <a:defRPr sz="4400" b="1" i="0">
                <a:solidFill>
                  <a:schemeClr val="bg1"/>
                </a:solidFill>
                <a:latin typeface="Montserrat SemiBold" pitchFamily="2" charset="77"/>
              </a:defRPr>
            </a:lvl2pPr>
            <a:lvl3pPr>
              <a:defRPr sz="4400" b="1" i="0">
                <a:solidFill>
                  <a:schemeClr val="bg1"/>
                </a:solidFill>
                <a:latin typeface="Montserrat SemiBold" pitchFamily="2" charset="77"/>
              </a:defRPr>
            </a:lvl3pPr>
            <a:lvl4pPr>
              <a:defRPr sz="4400" b="1" i="0">
                <a:solidFill>
                  <a:schemeClr val="bg1"/>
                </a:solidFill>
                <a:latin typeface="Montserrat SemiBold" pitchFamily="2" charset="77"/>
              </a:defRPr>
            </a:lvl4pPr>
            <a:lvl5pPr>
              <a:defRPr sz="4400" b="1" i="0">
                <a:solidFill>
                  <a:schemeClr val="bg1"/>
                </a:solidFill>
                <a:latin typeface="Montserrat SemiBold" pitchFamily="2" charset="77"/>
              </a:defRPr>
            </a:lvl5pPr>
          </a:lstStyle>
          <a:p>
            <a:pPr lvl="0"/>
            <a:r>
              <a:rPr lang="en-US"/>
              <a:t>Observe The Evolution of Quantum Capacity</a:t>
            </a:r>
          </a:p>
        </p:txBody>
      </p:sp>
      <p:sp>
        <p:nvSpPr>
          <p:cNvPr id="5" name="Text Placeholder 12">
            <a:extLst>
              <a:ext uri="{FF2B5EF4-FFF2-40B4-BE49-F238E27FC236}">
                <a16:creationId xmlns:a16="http://schemas.microsoft.com/office/drawing/2014/main" id="{A4CCF3E3-77ED-8B47-BA4F-C8AA5DC7EF51}"/>
              </a:ext>
            </a:extLst>
          </p:cNvPr>
          <p:cNvSpPr>
            <a:spLocks noGrp="1"/>
          </p:cNvSpPr>
          <p:nvPr>
            <p:ph type="body" sz="quarter" idx="11" hasCustomPrompt="1"/>
          </p:nvPr>
        </p:nvSpPr>
        <p:spPr>
          <a:xfrm>
            <a:off x="650875" y="2794290"/>
            <a:ext cx="5703626" cy="1893887"/>
          </a:xfrm>
          <a:prstGeom prst="rect">
            <a:avLst/>
          </a:prstGeom>
        </p:spPr>
        <p:txBody>
          <a:bodyPr/>
          <a:lstStyle>
            <a:lvl1pPr>
              <a:lnSpc>
                <a:spcPct val="110000"/>
              </a:lnSpc>
              <a:defRPr lang="en-US" sz="2800" b="0" i="0">
                <a:solidFill>
                  <a:srgbClr val="858585"/>
                </a:solidFill>
                <a:latin typeface="Roboto Condensed Light" panose="02000000000000000000" pitchFamily="2" charset="0"/>
                <a:ea typeface="Roboto Condensed Light" panose="02000000000000000000" pitchFamily="2" charset="0"/>
                <a:cs typeface="+mn-cs"/>
              </a:defRPr>
            </a:lvl1pPr>
            <a:lvl2pPr>
              <a:defRPr sz="3000" b="0" i="0">
                <a:solidFill>
                  <a:schemeClr val="bg1"/>
                </a:solidFill>
                <a:latin typeface="Exo Light" pitchFamily="2" charset="77"/>
              </a:defRPr>
            </a:lvl2pPr>
            <a:lvl3pPr>
              <a:defRPr sz="3000" b="0" i="0">
                <a:solidFill>
                  <a:schemeClr val="bg1"/>
                </a:solidFill>
                <a:latin typeface="Exo Light" pitchFamily="2" charset="77"/>
              </a:defRPr>
            </a:lvl3pPr>
            <a:lvl4pPr>
              <a:defRPr sz="3000" b="0" i="0">
                <a:solidFill>
                  <a:schemeClr val="bg1"/>
                </a:solidFill>
                <a:latin typeface="Exo Light" pitchFamily="2" charset="77"/>
              </a:defRPr>
            </a:lvl4pPr>
            <a:lvl5pPr>
              <a:defRPr sz="3000" b="0" i="0">
                <a:solidFill>
                  <a:schemeClr val="bg1"/>
                </a:solidFill>
                <a:latin typeface="Exo Light" pitchFamily="2" charset="77"/>
              </a:defRPr>
            </a:lvl5pPr>
          </a:lstStyle>
          <a:p>
            <a:pPr marL="0" lvl="0">
              <a:lnSpc>
                <a:spcPct val="110000"/>
              </a:lnSpc>
            </a:pPr>
            <a:r>
              <a:rPr lang="en-US"/>
              <a:t>Keep track of a transformational technology as it evolves.</a:t>
            </a:r>
          </a:p>
        </p:txBody>
      </p:sp>
    </p:spTree>
    <p:extLst>
      <p:ext uri="{BB962C8B-B14F-4D97-AF65-F5344CB8AC3E}">
        <p14:creationId xmlns:p14="http://schemas.microsoft.com/office/powerpoint/2010/main" val="2705416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ver-Light-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6CED198-04B0-1D4B-9CF9-27BE895D0690}"/>
              </a:ext>
            </a:extLst>
          </p:cNvPr>
          <p:cNvSpPr>
            <a:spLocks noGrp="1"/>
          </p:cNvSpPr>
          <p:nvPr>
            <p:ph type="body" sz="quarter" idx="10" hasCustomPrompt="1"/>
          </p:nvPr>
        </p:nvSpPr>
        <p:spPr>
          <a:xfrm>
            <a:off x="650874" y="1391732"/>
            <a:ext cx="7385845" cy="1306512"/>
          </a:xfrm>
          <a:prstGeom prst="rect">
            <a:avLst/>
          </a:prstGeom>
        </p:spPr>
        <p:txBody>
          <a:bodyPr/>
          <a:lstStyle>
            <a:lvl1pPr>
              <a:lnSpc>
                <a:spcPct val="90000"/>
              </a:lnSpc>
              <a:defRPr sz="4400" b="1" i="0">
                <a:solidFill>
                  <a:srgbClr val="41439A"/>
                </a:solidFill>
                <a:latin typeface="Montserrat SemiBold" pitchFamily="2" charset="77"/>
              </a:defRPr>
            </a:lvl1pPr>
            <a:lvl2pPr>
              <a:defRPr sz="4400" b="1" i="0">
                <a:solidFill>
                  <a:schemeClr val="bg1"/>
                </a:solidFill>
                <a:latin typeface="Montserrat SemiBold" pitchFamily="2" charset="77"/>
              </a:defRPr>
            </a:lvl2pPr>
            <a:lvl3pPr>
              <a:defRPr sz="4400" b="1" i="0">
                <a:solidFill>
                  <a:schemeClr val="bg1"/>
                </a:solidFill>
                <a:latin typeface="Montserrat SemiBold" pitchFamily="2" charset="77"/>
              </a:defRPr>
            </a:lvl3pPr>
            <a:lvl4pPr>
              <a:defRPr sz="4400" b="1" i="0">
                <a:solidFill>
                  <a:schemeClr val="bg1"/>
                </a:solidFill>
                <a:latin typeface="Montserrat SemiBold" pitchFamily="2" charset="77"/>
              </a:defRPr>
            </a:lvl4pPr>
            <a:lvl5pPr>
              <a:defRPr sz="4400" b="1" i="0">
                <a:solidFill>
                  <a:schemeClr val="bg1"/>
                </a:solidFill>
                <a:latin typeface="Montserrat SemiBold" pitchFamily="2" charset="77"/>
              </a:defRPr>
            </a:lvl5pPr>
          </a:lstStyle>
          <a:p>
            <a:pPr lvl="0"/>
            <a:r>
              <a:rPr lang="en-US"/>
              <a:t>Observe The Evolution of Quantum Capacity</a:t>
            </a:r>
          </a:p>
        </p:txBody>
      </p:sp>
      <p:sp>
        <p:nvSpPr>
          <p:cNvPr id="5" name="Text Placeholder 12">
            <a:extLst>
              <a:ext uri="{FF2B5EF4-FFF2-40B4-BE49-F238E27FC236}">
                <a16:creationId xmlns:a16="http://schemas.microsoft.com/office/drawing/2014/main" id="{A4CCF3E3-77ED-8B47-BA4F-C8AA5DC7EF51}"/>
              </a:ext>
            </a:extLst>
          </p:cNvPr>
          <p:cNvSpPr>
            <a:spLocks noGrp="1"/>
          </p:cNvSpPr>
          <p:nvPr>
            <p:ph type="body" sz="quarter" idx="11" hasCustomPrompt="1"/>
          </p:nvPr>
        </p:nvSpPr>
        <p:spPr>
          <a:xfrm>
            <a:off x="650875" y="2794290"/>
            <a:ext cx="5703626" cy="1893887"/>
          </a:xfrm>
          <a:prstGeom prst="rect">
            <a:avLst/>
          </a:prstGeom>
        </p:spPr>
        <p:txBody>
          <a:bodyPr/>
          <a:lstStyle>
            <a:lvl1pPr>
              <a:lnSpc>
                <a:spcPct val="110000"/>
              </a:lnSpc>
              <a:defRPr lang="en-US" sz="2800" b="0" i="0">
                <a:solidFill>
                  <a:srgbClr val="858585"/>
                </a:solidFill>
                <a:latin typeface="Roboto Condensed Light" panose="02000000000000000000" pitchFamily="2" charset="0"/>
                <a:ea typeface="Roboto Condensed Light" panose="02000000000000000000" pitchFamily="2" charset="0"/>
                <a:cs typeface="+mn-cs"/>
              </a:defRPr>
            </a:lvl1pPr>
            <a:lvl2pPr>
              <a:defRPr sz="3000" b="0" i="0">
                <a:solidFill>
                  <a:schemeClr val="bg1"/>
                </a:solidFill>
                <a:latin typeface="Exo Light" pitchFamily="2" charset="77"/>
              </a:defRPr>
            </a:lvl2pPr>
            <a:lvl3pPr>
              <a:defRPr sz="3000" b="0" i="0">
                <a:solidFill>
                  <a:schemeClr val="bg1"/>
                </a:solidFill>
                <a:latin typeface="Exo Light" pitchFamily="2" charset="77"/>
              </a:defRPr>
            </a:lvl3pPr>
            <a:lvl4pPr>
              <a:defRPr sz="3000" b="0" i="0">
                <a:solidFill>
                  <a:schemeClr val="bg1"/>
                </a:solidFill>
                <a:latin typeface="Exo Light" pitchFamily="2" charset="77"/>
              </a:defRPr>
            </a:lvl4pPr>
            <a:lvl5pPr>
              <a:defRPr sz="3000" b="0" i="0">
                <a:solidFill>
                  <a:schemeClr val="bg1"/>
                </a:solidFill>
                <a:latin typeface="Exo Light" pitchFamily="2" charset="77"/>
              </a:defRPr>
            </a:lvl5pPr>
          </a:lstStyle>
          <a:p>
            <a:pPr marL="0" lvl="0">
              <a:lnSpc>
                <a:spcPct val="110000"/>
              </a:lnSpc>
            </a:pPr>
            <a:r>
              <a:rPr lang="en-US"/>
              <a:t>Keep track of a transformational technology as it evolves.</a:t>
            </a:r>
          </a:p>
        </p:txBody>
      </p:sp>
    </p:spTree>
    <p:extLst>
      <p:ext uri="{BB962C8B-B14F-4D97-AF65-F5344CB8AC3E}">
        <p14:creationId xmlns:p14="http://schemas.microsoft.com/office/powerpoint/2010/main" val="3028770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over-Light-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6CED198-04B0-1D4B-9CF9-27BE895D0690}"/>
              </a:ext>
            </a:extLst>
          </p:cNvPr>
          <p:cNvSpPr>
            <a:spLocks noGrp="1"/>
          </p:cNvSpPr>
          <p:nvPr>
            <p:ph type="body" sz="quarter" idx="10" hasCustomPrompt="1"/>
          </p:nvPr>
        </p:nvSpPr>
        <p:spPr>
          <a:xfrm>
            <a:off x="650874" y="1391732"/>
            <a:ext cx="7385845" cy="1306512"/>
          </a:xfrm>
          <a:prstGeom prst="rect">
            <a:avLst/>
          </a:prstGeom>
        </p:spPr>
        <p:txBody>
          <a:bodyPr/>
          <a:lstStyle>
            <a:lvl1pPr>
              <a:lnSpc>
                <a:spcPct val="90000"/>
              </a:lnSpc>
              <a:defRPr sz="4400" b="1" i="0">
                <a:solidFill>
                  <a:srgbClr val="41439A"/>
                </a:solidFill>
                <a:latin typeface="Montserrat SemiBold" pitchFamily="2" charset="77"/>
              </a:defRPr>
            </a:lvl1pPr>
            <a:lvl2pPr>
              <a:defRPr sz="4400" b="1" i="0">
                <a:solidFill>
                  <a:schemeClr val="bg1"/>
                </a:solidFill>
                <a:latin typeface="Montserrat SemiBold" pitchFamily="2" charset="77"/>
              </a:defRPr>
            </a:lvl2pPr>
            <a:lvl3pPr>
              <a:defRPr sz="4400" b="1" i="0">
                <a:solidFill>
                  <a:schemeClr val="bg1"/>
                </a:solidFill>
                <a:latin typeface="Montserrat SemiBold" pitchFamily="2" charset="77"/>
              </a:defRPr>
            </a:lvl3pPr>
            <a:lvl4pPr>
              <a:defRPr sz="4400" b="1" i="0">
                <a:solidFill>
                  <a:schemeClr val="bg1"/>
                </a:solidFill>
                <a:latin typeface="Montserrat SemiBold" pitchFamily="2" charset="77"/>
              </a:defRPr>
            </a:lvl4pPr>
            <a:lvl5pPr>
              <a:defRPr sz="4400" b="1" i="0">
                <a:solidFill>
                  <a:schemeClr val="bg1"/>
                </a:solidFill>
                <a:latin typeface="Montserrat SemiBold" pitchFamily="2" charset="77"/>
              </a:defRPr>
            </a:lvl5pPr>
          </a:lstStyle>
          <a:p>
            <a:pPr lvl="0"/>
            <a:r>
              <a:rPr lang="en-US"/>
              <a:t>Observe The Evolution of Quantum Capacity</a:t>
            </a:r>
          </a:p>
        </p:txBody>
      </p:sp>
      <p:sp>
        <p:nvSpPr>
          <p:cNvPr id="5" name="Text Placeholder 12">
            <a:extLst>
              <a:ext uri="{FF2B5EF4-FFF2-40B4-BE49-F238E27FC236}">
                <a16:creationId xmlns:a16="http://schemas.microsoft.com/office/drawing/2014/main" id="{A4CCF3E3-77ED-8B47-BA4F-C8AA5DC7EF51}"/>
              </a:ext>
            </a:extLst>
          </p:cNvPr>
          <p:cNvSpPr>
            <a:spLocks noGrp="1"/>
          </p:cNvSpPr>
          <p:nvPr>
            <p:ph type="body" sz="quarter" idx="11" hasCustomPrompt="1"/>
          </p:nvPr>
        </p:nvSpPr>
        <p:spPr>
          <a:xfrm>
            <a:off x="650875" y="2794290"/>
            <a:ext cx="5703626" cy="1893887"/>
          </a:xfrm>
          <a:prstGeom prst="rect">
            <a:avLst/>
          </a:prstGeom>
        </p:spPr>
        <p:txBody>
          <a:bodyPr/>
          <a:lstStyle>
            <a:lvl1pPr>
              <a:lnSpc>
                <a:spcPct val="110000"/>
              </a:lnSpc>
              <a:defRPr lang="en-US" sz="2800" b="0" i="0" dirty="0">
                <a:solidFill>
                  <a:srgbClr val="858585"/>
                </a:solidFill>
                <a:latin typeface="Roboto Condensed Light" panose="02000000000000000000" pitchFamily="2" charset="0"/>
                <a:ea typeface="Roboto Condensed Light" panose="02000000000000000000" pitchFamily="2" charset="0"/>
                <a:cs typeface="+mn-cs"/>
              </a:defRPr>
            </a:lvl1pPr>
            <a:lvl2pPr>
              <a:defRPr sz="3000" b="0" i="0">
                <a:solidFill>
                  <a:schemeClr val="bg1"/>
                </a:solidFill>
                <a:latin typeface="Exo Light" pitchFamily="2" charset="77"/>
              </a:defRPr>
            </a:lvl2pPr>
            <a:lvl3pPr>
              <a:defRPr sz="3000" b="0" i="0">
                <a:solidFill>
                  <a:schemeClr val="bg1"/>
                </a:solidFill>
                <a:latin typeface="Exo Light" pitchFamily="2" charset="77"/>
              </a:defRPr>
            </a:lvl3pPr>
            <a:lvl4pPr>
              <a:defRPr sz="3000" b="0" i="0">
                <a:solidFill>
                  <a:schemeClr val="bg1"/>
                </a:solidFill>
                <a:latin typeface="Exo Light" pitchFamily="2" charset="77"/>
              </a:defRPr>
            </a:lvl4pPr>
            <a:lvl5pPr>
              <a:defRPr sz="3000" b="0" i="0">
                <a:solidFill>
                  <a:schemeClr val="bg1"/>
                </a:solidFill>
                <a:latin typeface="Exo Light" pitchFamily="2" charset="77"/>
              </a:defRPr>
            </a:lvl5pPr>
          </a:lstStyle>
          <a:p>
            <a:pPr marL="0" lvl="0">
              <a:lnSpc>
                <a:spcPct val="110000"/>
              </a:lnSpc>
            </a:pPr>
            <a:r>
              <a:rPr lang="en-US"/>
              <a:t>Keep track of a transformational technology as it evolves.</a:t>
            </a:r>
          </a:p>
        </p:txBody>
      </p:sp>
    </p:spTree>
    <p:extLst>
      <p:ext uri="{BB962C8B-B14F-4D97-AF65-F5344CB8AC3E}">
        <p14:creationId xmlns:p14="http://schemas.microsoft.com/office/powerpoint/2010/main" val="3904654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Cover-Light-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6CED198-04B0-1D4B-9CF9-27BE895D0690}"/>
              </a:ext>
            </a:extLst>
          </p:cNvPr>
          <p:cNvSpPr>
            <a:spLocks noGrp="1"/>
          </p:cNvSpPr>
          <p:nvPr>
            <p:ph type="body" sz="quarter" idx="10" hasCustomPrompt="1"/>
          </p:nvPr>
        </p:nvSpPr>
        <p:spPr>
          <a:xfrm>
            <a:off x="650874" y="1391732"/>
            <a:ext cx="7385845" cy="1306512"/>
          </a:xfrm>
          <a:prstGeom prst="rect">
            <a:avLst/>
          </a:prstGeom>
        </p:spPr>
        <p:txBody>
          <a:bodyPr/>
          <a:lstStyle>
            <a:lvl1pPr>
              <a:lnSpc>
                <a:spcPct val="90000"/>
              </a:lnSpc>
              <a:defRPr sz="4400" b="1" i="0">
                <a:solidFill>
                  <a:srgbClr val="41439A"/>
                </a:solidFill>
                <a:latin typeface="Montserrat SemiBold" pitchFamily="2" charset="77"/>
              </a:defRPr>
            </a:lvl1pPr>
            <a:lvl2pPr>
              <a:defRPr sz="4400" b="1" i="0">
                <a:solidFill>
                  <a:schemeClr val="bg1"/>
                </a:solidFill>
                <a:latin typeface="Montserrat SemiBold" pitchFamily="2" charset="77"/>
              </a:defRPr>
            </a:lvl2pPr>
            <a:lvl3pPr>
              <a:defRPr sz="4400" b="1" i="0">
                <a:solidFill>
                  <a:schemeClr val="bg1"/>
                </a:solidFill>
                <a:latin typeface="Montserrat SemiBold" pitchFamily="2" charset="77"/>
              </a:defRPr>
            </a:lvl3pPr>
            <a:lvl4pPr>
              <a:defRPr sz="4400" b="1" i="0">
                <a:solidFill>
                  <a:schemeClr val="bg1"/>
                </a:solidFill>
                <a:latin typeface="Montserrat SemiBold" pitchFamily="2" charset="77"/>
              </a:defRPr>
            </a:lvl4pPr>
            <a:lvl5pPr>
              <a:defRPr sz="4400" b="1" i="0">
                <a:solidFill>
                  <a:schemeClr val="bg1"/>
                </a:solidFill>
                <a:latin typeface="Montserrat SemiBold" pitchFamily="2" charset="77"/>
              </a:defRPr>
            </a:lvl5pPr>
          </a:lstStyle>
          <a:p>
            <a:pPr lvl="0"/>
            <a:r>
              <a:rPr lang="en-US"/>
              <a:t>Observe The Evolution of Quantum Capacity</a:t>
            </a:r>
          </a:p>
        </p:txBody>
      </p:sp>
      <p:sp>
        <p:nvSpPr>
          <p:cNvPr id="5" name="Text Placeholder 12">
            <a:extLst>
              <a:ext uri="{FF2B5EF4-FFF2-40B4-BE49-F238E27FC236}">
                <a16:creationId xmlns:a16="http://schemas.microsoft.com/office/drawing/2014/main" id="{A4CCF3E3-77ED-8B47-BA4F-C8AA5DC7EF51}"/>
              </a:ext>
            </a:extLst>
          </p:cNvPr>
          <p:cNvSpPr>
            <a:spLocks noGrp="1"/>
          </p:cNvSpPr>
          <p:nvPr>
            <p:ph type="body" sz="quarter" idx="11" hasCustomPrompt="1"/>
          </p:nvPr>
        </p:nvSpPr>
        <p:spPr>
          <a:xfrm>
            <a:off x="650875" y="2794290"/>
            <a:ext cx="5703626" cy="1893887"/>
          </a:xfrm>
          <a:prstGeom prst="rect">
            <a:avLst/>
          </a:prstGeom>
        </p:spPr>
        <p:txBody>
          <a:bodyPr/>
          <a:lstStyle>
            <a:lvl1pPr>
              <a:defRPr lang="en-US" sz="2800" b="0" i="0">
                <a:solidFill>
                  <a:srgbClr val="858585"/>
                </a:solidFill>
                <a:latin typeface="Roboto Condensed Light" panose="02000000000000000000" pitchFamily="2" charset="0"/>
                <a:ea typeface="Roboto Condensed Light" panose="02000000000000000000" pitchFamily="2" charset="0"/>
              </a:defRPr>
            </a:lvl1pPr>
          </a:lstStyle>
          <a:p>
            <a:pPr lvl="0">
              <a:lnSpc>
                <a:spcPct val="110000"/>
              </a:lnSpc>
            </a:pPr>
            <a:r>
              <a:rPr lang="en-US"/>
              <a:t>Keep track of a transformational technology as it evolves.</a:t>
            </a:r>
          </a:p>
        </p:txBody>
      </p:sp>
    </p:spTree>
    <p:extLst>
      <p:ext uri="{BB962C8B-B14F-4D97-AF65-F5344CB8AC3E}">
        <p14:creationId xmlns:p14="http://schemas.microsoft.com/office/powerpoint/2010/main" val="3527903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ackCover-Light-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3" name="Picture 2" descr="McLean &amp; Company Logo">
            <a:extLst>
              <a:ext uri="{FF2B5EF4-FFF2-40B4-BE49-F238E27FC236}">
                <a16:creationId xmlns:a16="http://schemas.microsoft.com/office/drawing/2014/main" id="{08AD6778-551D-4071-8E31-269110A91908}"/>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182823" y="3051987"/>
            <a:ext cx="1827941" cy="754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6044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BackCover-Light-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3" name="Picture 2" descr="McLean &amp; Company Logo">
            <a:extLst>
              <a:ext uri="{FF2B5EF4-FFF2-40B4-BE49-F238E27FC236}">
                <a16:creationId xmlns:a16="http://schemas.microsoft.com/office/drawing/2014/main" id="{18143E29-3263-4454-9C59-137FB859D9E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182823" y="3051987"/>
            <a:ext cx="1827941" cy="754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5419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object 40">
            <a:extLst>
              <a:ext uri="{FF2B5EF4-FFF2-40B4-BE49-F238E27FC236}">
                <a16:creationId xmlns:a16="http://schemas.microsoft.com/office/drawing/2014/main" id="{CAA2DC47-C07C-8841-8398-880188265DC9}"/>
              </a:ext>
            </a:extLst>
          </p:cNvPr>
          <p:cNvSpPr txBox="1"/>
          <p:nvPr userDrawn="1"/>
        </p:nvSpPr>
        <p:spPr>
          <a:xfrm>
            <a:off x="6112042" y="6040551"/>
            <a:ext cx="3074774" cy="502469"/>
          </a:xfrm>
          <a:prstGeom prst="rect">
            <a:avLst/>
          </a:prstGeom>
        </p:spPr>
        <p:txBody>
          <a:bodyPr vert="horz" wrap="square" lIns="0" tIns="2310" rIns="0" bIns="0" rtlCol="0">
            <a:noAutofit/>
          </a:bodyPr>
          <a:lstStyle/>
          <a:p>
            <a:pPr marL="7701" marR="3081" indent="33886" algn="r">
              <a:lnSpc>
                <a:spcPts val="958"/>
              </a:lnSpc>
              <a:spcBef>
                <a:spcPts val="18"/>
              </a:spcBef>
            </a:pPr>
            <a:r>
              <a:rPr lang="en-US" sz="788" b="0" i="0" spc="-6" dirty="0">
                <a:solidFill>
                  <a:srgbClr val="000000"/>
                </a:solidFill>
                <a:latin typeface="Roboto Condensed Light" panose="02000000000000000000" pitchFamily="2" charset="0"/>
                <a:ea typeface="Roboto Condensed Light" panose="02000000000000000000" pitchFamily="2" charset="0"/>
                <a:cs typeface="Arial"/>
              </a:rPr>
              <a:t>McLean &amp; Company is a research and advisory firm that provides practical solutions to human resources challenges with executable research, tools, and advice that will have a clear and measurable impact on your business.</a:t>
            </a:r>
            <a:endParaRPr sz="788" b="0" i="0" dirty="0">
              <a:solidFill>
                <a:srgbClr val="000000"/>
              </a:solidFill>
              <a:latin typeface="Roboto Condensed Light" panose="02000000000000000000" pitchFamily="2" charset="0"/>
              <a:ea typeface="Roboto Condensed Light" panose="02000000000000000000" pitchFamily="2" charset="0"/>
              <a:cs typeface="Arial"/>
            </a:endParaRPr>
          </a:p>
          <a:p>
            <a:pPr marR="3851" algn="r">
              <a:lnSpc>
                <a:spcPts val="931"/>
              </a:lnSpc>
            </a:pPr>
            <a:r>
              <a:rPr sz="788" b="0" i="0" spc="6" dirty="0">
                <a:solidFill>
                  <a:srgbClr val="000000"/>
                </a:solidFill>
                <a:latin typeface="Roboto Condensed Light" panose="02000000000000000000" pitchFamily="2" charset="0"/>
                <a:ea typeface="Roboto Condensed Light" panose="02000000000000000000" pitchFamily="2" charset="0"/>
                <a:cs typeface="Arial"/>
              </a:rPr>
              <a:t>© </a:t>
            </a:r>
            <a:r>
              <a:rPr sz="788" b="0" i="0" spc="3" dirty="0">
                <a:solidFill>
                  <a:srgbClr val="000000"/>
                </a:solidFill>
                <a:latin typeface="Roboto Condensed Light" panose="02000000000000000000" pitchFamily="2" charset="0"/>
                <a:ea typeface="Roboto Condensed Light" panose="02000000000000000000" pitchFamily="2" charset="0"/>
                <a:cs typeface="Arial"/>
              </a:rPr>
              <a:t>1997-20</a:t>
            </a:r>
            <a:r>
              <a:rPr lang="en-US" sz="788" b="0" i="0" spc="3" dirty="0">
                <a:solidFill>
                  <a:srgbClr val="000000"/>
                </a:solidFill>
                <a:latin typeface="Roboto Condensed Light" panose="02000000000000000000" pitchFamily="2" charset="0"/>
                <a:ea typeface="Roboto Condensed Light" panose="02000000000000000000" pitchFamily="2" charset="0"/>
                <a:cs typeface="Arial"/>
              </a:rPr>
              <a:t>20 McLean &amp; Company is a division of</a:t>
            </a:r>
            <a:r>
              <a:rPr sz="788" b="0" i="0" spc="3" dirty="0">
                <a:solidFill>
                  <a:srgbClr val="000000"/>
                </a:solidFill>
                <a:latin typeface="Roboto Condensed Light" panose="02000000000000000000" pitchFamily="2" charset="0"/>
                <a:ea typeface="Roboto Condensed Light" panose="02000000000000000000" pitchFamily="2" charset="0"/>
                <a:cs typeface="Arial"/>
              </a:rPr>
              <a:t> </a:t>
            </a:r>
            <a:r>
              <a:rPr sz="788" b="0" i="0" spc="-6" dirty="0">
                <a:solidFill>
                  <a:srgbClr val="000000"/>
                </a:solidFill>
                <a:latin typeface="Roboto Condensed Light" panose="02000000000000000000" pitchFamily="2" charset="0"/>
                <a:ea typeface="Roboto Condensed Light" panose="02000000000000000000" pitchFamily="2" charset="0"/>
                <a:cs typeface="Arial"/>
              </a:rPr>
              <a:t>Info-Tech </a:t>
            </a:r>
            <a:r>
              <a:rPr sz="788" b="0" i="0" spc="3" dirty="0">
                <a:solidFill>
                  <a:srgbClr val="000000"/>
                </a:solidFill>
                <a:latin typeface="Roboto Condensed Light" panose="02000000000000000000" pitchFamily="2" charset="0"/>
                <a:ea typeface="Roboto Condensed Light" panose="02000000000000000000" pitchFamily="2" charset="0"/>
                <a:cs typeface="Arial"/>
              </a:rPr>
              <a:t>Research </a:t>
            </a:r>
            <a:r>
              <a:rPr sz="788" b="0" i="0" spc="6" dirty="0">
                <a:solidFill>
                  <a:srgbClr val="000000"/>
                </a:solidFill>
                <a:latin typeface="Roboto Condensed Light" panose="02000000000000000000" pitchFamily="2" charset="0"/>
                <a:ea typeface="Roboto Condensed Light" panose="02000000000000000000" pitchFamily="2" charset="0"/>
                <a:cs typeface="Arial"/>
              </a:rPr>
              <a:t>Group</a:t>
            </a:r>
            <a:r>
              <a:rPr sz="788" b="0" i="0" spc="-27" dirty="0">
                <a:solidFill>
                  <a:srgbClr val="000000"/>
                </a:solidFill>
                <a:latin typeface="Roboto Condensed Light" panose="02000000000000000000" pitchFamily="2" charset="0"/>
                <a:ea typeface="Roboto Condensed Light" panose="02000000000000000000" pitchFamily="2" charset="0"/>
                <a:cs typeface="Arial"/>
              </a:rPr>
              <a:t> </a:t>
            </a:r>
            <a:r>
              <a:rPr sz="788" b="0" i="0" spc="3" dirty="0">
                <a:solidFill>
                  <a:srgbClr val="000000"/>
                </a:solidFill>
                <a:latin typeface="Roboto Condensed Light" panose="02000000000000000000" pitchFamily="2" charset="0"/>
                <a:ea typeface="Roboto Condensed Light" panose="02000000000000000000" pitchFamily="2" charset="0"/>
                <a:cs typeface="Arial"/>
              </a:rPr>
              <a:t>Inc.</a:t>
            </a:r>
            <a:endParaRPr sz="788" b="0" i="0" dirty="0">
              <a:solidFill>
                <a:srgbClr val="000000"/>
              </a:solidFill>
              <a:latin typeface="Roboto Condensed Light" panose="02000000000000000000" pitchFamily="2" charset="0"/>
              <a:ea typeface="Roboto Condensed Light" panose="02000000000000000000" pitchFamily="2" charset="0"/>
              <a:cs typeface="Arial"/>
            </a:endParaRPr>
          </a:p>
        </p:txBody>
      </p:sp>
      <p:pic>
        <p:nvPicPr>
          <p:cNvPr id="5" name="Picture 2" descr="McLean &amp; Company Logo">
            <a:extLst>
              <a:ext uri="{FF2B5EF4-FFF2-40B4-BE49-F238E27FC236}">
                <a16:creationId xmlns:a16="http://schemas.microsoft.com/office/drawing/2014/main" id="{2C34031E-BA4E-47FF-942E-116C376A4053}"/>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9809001" y="5932963"/>
            <a:ext cx="1827941" cy="754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115512"/>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41" r:id="rId4"/>
    <p:sldLayoutId id="2147483743" r:id="rId5"/>
    <p:sldLayoutId id="2147483744" r:id="rId6"/>
    <p:sldLayoutId id="2147483745" r:id="rId7"/>
    <p:sldLayoutId id="2147483742" r:id="rId8"/>
    <p:sldLayoutId id="2147483746" r:id="rId9"/>
    <p:sldLayoutId id="2147483748" r:id="rId10"/>
    <p:sldLayoutId id="2147483747" r:id="rId11"/>
  </p:sldLayoutIdLst>
  <p:hf hdr="0" ftr="0" dt="0"/>
  <p:txStyles>
    <p:titleStyle>
      <a:lvl1pPr>
        <a:defRPr>
          <a:latin typeface="+mj-lt"/>
          <a:ea typeface="+mj-ea"/>
          <a:cs typeface="+mj-cs"/>
        </a:defRPr>
      </a:lvl1pPr>
    </p:titleStyle>
    <p:bodyStyle>
      <a:lvl1pPr marL="0">
        <a:defRPr>
          <a:latin typeface="+mn-lt"/>
          <a:ea typeface="+mn-ea"/>
          <a:cs typeface="+mn-cs"/>
        </a:defRPr>
      </a:lvl1pPr>
      <a:lvl2pPr marL="277246">
        <a:defRPr>
          <a:latin typeface="+mn-lt"/>
          <a:ea typeface="+mn-ea"/>
          <a:cs typeface="+mn-cs"/>
        </a:defRPr>
      </a:lvl2pPr>
      <a:lvl3pPr marL="554492">
        <a:defRPr>
          <a:latin typeface="+mn-lt"/>
          <a:ea typeface="+mn-ea"/>
          <a:cs typeface="+mn-cs"/>
        </a:defRPr>
      </a:lvl3pPr>
      <a:lvl4pPr marL="831738">
        <a:defRPr>
          <a:latin typeface="+mn-lt"/>
          <a:ea typeface="+mn-ea"/>
          <a:cs typeface="+mn-cs"/>
        </a:defRPr>
      </a:lvl4pPr>
      <a:lvl5pPr marL="1108984">
        <a:defRPr>
          <a:latin typeface="+mn-lt"/>
          <a:ea typeface="+mn-ea"/>
          <a:cs typeface="+mn-cs"/>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bodyStyle>
    <p:otherStyle>
      <a:lvl1pPr marL="0">
        <a:defRPr>
          <a:latin typeface="+mn-lt"/>
          <a:ea typeface="+mn-ea"/>
          <a:cs typeface="+mn-cs"/>
        </a:defRPr>
      </a:lvl1pPr>
      <a:lvl2pPr marL="277246">
        <a:defRPr>
          <a:latin typeface="+mn-lt"/>
          <a:ea typeface="+mn-ea"/>
          <a:cs typeface="+mn-cs"/>
        </a:defRPr>
      </a:lvl2pPr>
      <a:lvl3pPr marL="554492">
        <a:defRPr>
          <a:latin typeface="+mn-lt"/>
          <a:ea typeface="+mn-ea"/>
          <a:cs typeface="+mn-cs"/>
        </a:defRPr>
      </a:lvl3pPr>
      <a:lvl4pPr marL="831738">
        <a:defRPr>
          <a:latin typeface="+mn-lt"/>
          <a:ea typeface="+mn-ea"/>
          <a:cs typeface="+mn-cs"/>
        </a:defRPr>
      </a:lvl4pPr>
      <a:lvl5pPr marL="1108984">
        <a:defRPr>
          <a:latin typeface="+mn-lt"/>
          <a:ea typeface="+mn-ea"/>
          <a:cs typeface="+mn-cs"/>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otherStyle>
  </p:txStyles>
  <p:extLst>
    <p:ext uri="{27BBF7A9-308A-43DC-89C8-2F10F3537804}">
      <p15:sldGuideLst xmlns:p15="http://schemas.microsoft.com/office/powerpoint/2012/main">
        <p15:guide id="1" orient="horz" pos="4110">
          <p15:clr>
            <a:srgbClr val="F26B43"/>
          </p15:clr>
        </p15:guide>
        <p15:guide id="2" pos="3840">
          <p15:clr>
            <a:srgbClr val="F26B43"/>
          </p15:clr>
        </p15:guide>
        <p15:guide id="3" orient="horz" pos="381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9D2D98CA-E486-8443-9BF6-95C9C1E815D5}"/>
              </a:ext>
            </a:extLst>
          </p:cNvPr>
          <p:cNvSpPr>
            <a:spLocks noGrp="1"/>
          </p:cNvSpPr>
          <p:nvPr>
            <p:ph type="title"/>
          </p:nvPr>
        </p:nvSpPr>
        <p:spPr>
          <a:xfrm>
            <a:off x="354106" y="530021"/>
            <a:ext cx="10911992" cy="1130188"/>
          </a:xfrm>
          <a:prstGeom prst="rect">
            <a:avLst/>
          </a:prstGeom>
        </p:spPr>
        <p:txBody>
          <a:bodyPr vert="horz" lIns="0" tIns="0" rIns="0" bIns="0" rtlCol="0" anchor="t" anchorCtr="0">
            <a:noAutofit/>
          </a:bodyPr>
          <a:lstStyle/>
          <a:p>
            <a:r>
              <a:rPr lang="en-US"/>
              <a:t>Click to edit Master title style</a:t>
            </a:r>
          </a:p>
        </p:txBody>
      </p:sp>
      <p:sp>
        <p:nvSpPr>
          <p:cNvPr id="6" name="TextBox 5">
            <a:extLst>
              <a:ext uri="{FF2B5EF4-FFF2-40B4-BE49-F238E27FC236}">
                <a16:creationId xmlns:a16="http://schemas.microsoft.com/office/drawing/2014/main" id="{D157BAA2-9957-9B4B-9ED3-4CE35C755129}"/>
              </a:ext>
            </a:extLst>
          </p:cNvPr>
          <p:cNvSpPr txBox="1"/>
          <p:nvPr userDrawn="1"/>
        </p:nvSpPr>
        <p:spPr>
          <a:xfrm>
            <a:off x="9824720" y="6441440"/>
            <a:ext cx="2072640" cy="182880"/>
          </a:xfrm>
          <a:prstGeom prst="rect">
            <a:avLst/>
          </a:prstGeom>
        </p:spPr>
        <p:txBody>
          <a:bodyPr wrap="square" lIns="0" tIns="0" rIns="0" bIns="0" numCol="1" spcCol="360000" rtlCol="0">
            <a:noAutofit/>
          </a:bodyPr>
          <a:lstStyle/>
          <a:p>
            <a:pPr marL="0" marR="0" lvl="0" indent="0" algn="r" defTabSz="554492" rtl="0" eaLnBrk="1" fontAlgn="auto" latinLnBrk="0" hangingPunct="1">
              <a:lnSpc>
                <a:spcPct val="110000"/>
              </a:lnSpc>
              <a:spcBef>
                <a:spcPts val="0"/>
              </a:spcBef>
              <a:spcAft>
                <a:spcPts val="0"/>
              </a:spcAft>
              <a:buClrTx/>
              <a:buSzTx/>
              <a:buFontTx/>
              <a:buNone/>
              <a:tabLst/>
              <a:defRPr/>
            </a:pPr>
            <a:r>
              <a:rPr lang="en-CA" sz="800" b="0" i="0" dirty="0">
                <a:latin typeface="Exo" panose="02000503000000000000" pitchFamily="2" charset="77"/>
              </a:rPr>
              <a:t>McLean &amp; Company   |   </a:t>
            </a:r>
            <a:fld id="{81D60167-4931-47E6-BA6A-407CBD079E47}" type="slidenum">
              <a:rPr sz="800" b="0" i="0" smtClean="0">
                <a:latin typeface="Exo" panose="02000503000000000000" pitchFamily="2" charset="77"/>
                <a:cs typeface="Arial" panose="020B0604020202020204" pitchFamily="34" charset="0"/>
              </a:rPr>
              <a:pPr marL="0" marR="0" lvl="0" indent="0" algn="r" defTabSz="554492" rtl="0" eaLnBrk="1" fontAlgn="auto" latinLnBrk="0" hangingPunct="1">
                <a:lnSpc>
                  <a:spcPct val="110000"/>
                </a:lnSpc>
                <a:spcBef>
                  <a:spcPts val="0"/>
                </a:spcBef>
                <a:spcAft>
                  <a:spcPts val="0"/>
                </a:spcAft>
                <a:buClrTx/>
                <a:buSzTx/>
                <a:buFontTx/>
                <a:buNone/>
                <a:tabLst/>
                <a:defRPr/>
              </a:pPr>
              <a:t>‹#›</a:t>
            </a:fld>
            <a:endParaRPr sz="800" b="0" i="0" dirty="0">
              <a:latin typeface="Exo" panose="02000503000000000000" pitchFamily="2" charset="77"/>
              <a:cs typeface="Arial" panose="020B0604020202020204" pitchFamily="34" charset="0"/>
            </a:endParaRPr>
          </a:p>
        </p:txBody>
      </p:sp>
    </p:spTree>
    <p:extLst>
      <p:ext uri="{BB962C8B-B14F-4D97-AF65-F5344CB8AC3E}">
        <p14:creationId xmlns:p14="http://schemas.microsoft.com/office/powerpoint/2010/main" val="3961882258"/>
      </p:ext>
    </p:extLst>
  </p:cSld>
  <p:clrMap bg1="lt1" tx1="dk1" bg2="lt2" tx2="dk2" accent1="accent1" accent2="accent2" accent3="accent3" accent4="accent4" accent5="accent5" accent6="accent6" hlink="hlink" folHlink="folHlink"/>
  <p:sldLayoutIdLst>
    <p:sldLayoutId id="2147483700" r:id="rId1"/>
    <p:sldLayoutId id="2147483761" r:id="rId2"/>
    <p:sldLayoutId id="2147483677" r:id="rId3"/>
    <p:sldLayoutId id="2147483753" r:id="rId4"/>
    <p:sldLayoutId id="2147483732" r:id="rId5"/>
    <p:sldLayoutId id="2147483707" r:id="rId6"/>
    <p:sldLayoutId id="2147483759" r:id="rId7"/>
    <p:sldLayoutId id="2147483702" r:id="rId8"/>
    <p:sldLayoutId id="2147483695" r:id="rId9"/>
    <p:sldLayoutId id="2147483691" r:id="rId10"/>
    <p:sldLayoutId id="2147483684" r:id="rId11"/>
  </p:sldLayoutIdLst>
  <p:hf hdr="0" ftr="0" dt="0"/>
  <p:txStyles>
    <p:titleStyle>
      <a:lvl1pPr algn="l" defTabSz="914400" rtl="0" eaLnBrk="1" latinLnBrk="0" hangingPunct="1">
        <a:lnSpc>
          <a:spcPts val="4000"/>
        </a:lnSpc>
        <a:spcBef>
          <a:spcPct val="0"/>
        </a:spcBef>
        <a:buNone/>
        <a:defRPr sz="3200" b="0" i="0" kern="1200">
          <a:solidFill>
            <a:srgbClr val="717171"/>
          </a:solidFill>
          <a:latin typeface="Montserrat SemiBold" pitchFamily="2" charset="77"/>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96">
          <p15:clr>
            <a:srgbClr val="F26B43"/>
          </p15:clr>
        </p15:guide>
        <p15:guide id="2" pos="3818">
          <p15:clr>
            <a:srgbClr val="F26B43"/>
          </p15:clr>
        </p15:guide>
        <p15:guide id="3" pos="3909">
          <p15:clr>
            <a:srgbClr val="F26B43"/>
          </p15:clr>
        </p15:guide>
        <p15:guide id="4" pos="4430">
          <p15:clr>
            <a:srgbClr val="F26B43"/>
          </p15:clr>
        </p15:guide>
        <p15:guide id="5" pos="3205">
          <p15:clr>
            <a:srgbClr val="F26B43"/>
          </p15:clr>
        </p15:guide>
        <p15:guide id="6" pos="2684">
          <p15:clr>
            <a:srgbClr val="F26B43"/>
          </p15:clr>
        </p15:guide>
        <p15:guide id="7" pos="2593">
          <p15:clr>
            <a:srgbClr val="F26B43"/>
          </p15:clr>
        </p15:guide>
        <p15:guide id="8" pos="2071">
          <p15:clr>
            <a:srgbClr val="F26B43"/>
          </p15:clr>
        </p15:guide>
        <p15:guide id="9" pos="4521">
          <p15:clr>
            <a:srgbClr val="F26B43"/>
          </p15:clr>
        </p15:guide>
        <p15:guide id="10" pos="5043">
          <p15:clr>
            <a:srgbClr val="F26B43"/>
          </p15:clr>
        </p15:guide>
        <p15:guide id="11" pos="5133">
          <p15:clr>
            <a:srgbClr val="F26B43"/>
          </p15:clr>
        </p15:guide>
        <p15:guide id="12" pos="5655">
          <p15:clr>
            <a:srgbClr val="F26B43"/>
          </p15:clr>
        </p15:guide>
        <p15:guide id="13" pos="5746">
          <p15:clr>
            <a:srgbClr val="F26B43"/>
          </p15:clr>
        </p15:guide>
        <p15:guide id="14" pos="6267">
          <p15:clr>
            <a:srgbClr val="F26B43"/>
          </p15:clr>
        </p15:guide>
        <p15:guide id="15" pos="6358">
          <p15:clr>
            <a:srgbClr val="F26B43"/>
          </p15:clr>
        </p15:guide>
        <p15:guide id="16" pos="6880">
          <p15:clr>
            <a:srgbClr val="F26B43"/>
          </p15:clr>
        </p15:guide>
        <p15:guide id="17" pos="6970">
          <p15:clr>
            <a:srgbClr val="F26B43"/>
          </p15:clr>
        </p15:guide>
        <p15:guide id="18" pos="7492">
          <p15:clr>
            <a:srgbClr val="F26B43"/>
          </p15:clr>
        </p15:guide>
        <p15:guide id="19" pos="1981">
          <p15:clr>
            <a:srgbClr val="F26B43"/>
          </p15:clr>
        </p15:guide>
        <p15:guide id="20" pos="1459">
          <p15:clr>
            <a:srgbClr val="F26B43"/>
          </p15:clr>
        </p15:guide>
        <p15:guide id="21" pos="1368">
          <p15:clr>
            <a:srgbClr val="F26B43"/>
          </p15:clr>
        </p15:guide>
        <p15:guide id="22" pos="847">
          <p15:clr>
            <a:srgbClr val="F26B43"/>
          </p15:clr>
        </p15:guide>
        <p15:guide id="23" pos="756">
          <p15:clr>
            <a:srgbClr val="F26B43"/>
          </p15:clr>
        </p15:guide>
        <p15:guide id="24" pos="234">
          <p15:clr>
            <a:srgbClr val="F26B43"/>
          </p15:clr>
        </p15:guide>
        <p15:guide id="25" orient="horz" pos="57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hyperlink" Target="https://hr.mcleanco.com/training/programs/management-fundamentals" TargetMode="External"/><Relationship Id="rId2" Type="http://schemas.openxmlformats.org/officeDocument/2006/relationships/notesSlide" Target="../notesSlides/notesSlide13.xml"/><Relationship Id="rId1" Type="http://schemas.openxmlformats.org/officeDocument/2006/relationships/slideLayout" Target="../slideLayouts/slideLayout15.xml"/><Relationship Id="rId5" Type="http://schemas.openxmlformats.org/officeDocument/2006/relationships/hyperlink" Target="https://hr.mcleanco.com/research/recognition-ideas-catalog" TargetMode="External"/><Relationship Id="rId4" Type="http://schemas.openxmlformats.org/officeDocument/2006/relationships/hyperlink" Target="https://hr.mcleanco.com/training/programs/online-training"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77B64D2-5803-4688-A98B-D90AE9FA4044}"/>
              </a:ext>
            </a:extLst>
          </p:cNvPr>
          <p:cNvSpPr>
            <a:spLocks noGrp="1"/>
          </p:cNvSpPr>
          <p:nvPr>
            <p:ph type="body" sz="quarter" idx="10"/>
          </p:nvPr>
        </p:nvSpPr>
        <p:spPr>
          <a:xfrm>
            <a:off x="734850" y="1932907"/>
            <a:ext cx="8269191" cy="1306512"/>
          </a:xfrm>
        </p:spPr>
        <p:txBody>
          <a:bodyPr/>
          <a:lstStyle/>
          <a:p>
            <a:r>
              <a:rPr lang="en-US" sz="3600" dirty="0">
                <a:solidFill>
                  <a:schemeClr val="bg1">
                    <a:lumMod val="65000"/>
                  </a:schemeClr>
                </a:solidFill>
              </a:rPr>
              <a:t>Standard Motor Products -  </a:t>
            </a:r>
          </a:p>
          <a:p>
            <a:r>
              <a:rPr lang="en-US" sz="3600" dirty="0">
                <a:solidFill>
                  <a:schemeClr val="bg1">
                    <a:lumMod val="65000"/>
                  </a:schemeClr>
                </a:solidFill>
              </a:rPr>
              <a:t>Overall Engagement </a:t>
            </a:r>
          </a:p>
          <a:p>
            <a:r>
              <a:rPr lang="en-US" sz="3600" dirty="0">
                <a:solidFill>
                  <a:schemeClr val="bg1">
                    <a:lumMod val="65000"/>
                  </a:schemeClr>
                </a:solidFill>
              </a:rPr>
              <a:t>Focus Group Results</a:t>
            </a:r>
            <a:endParaRPr lang="en-CA" sz="3600" dirty="0">
              <a:solidFill>
                <a:schemeClr val="bg1">
                  <a:lumMod val="65000"/>
                </a:schemeClr>
              </a:solidFill>
            </a:endParaRPr>
          </a:p>
        </p:txBody>
      </p:sp>
      <p:sp>
        <p:nvSpPr>
          <p:cNvPr id="3" name="Text Placeholder 2">
            <a:extLst>
              <a:ext uri="{FF2B5EF4-FFF2-40B4-BE49-F238E27FC236}">
                <a16:creationId xmlns:a16="http://schemas.microsoft.com/office/drawing/2014/main" id="{F47965F4-C849-4B40-AF07-31D445D98CC2}"/>
              </a:ext>
            </a:extLst>
          </p:cNvPr>
          <p:cNvSpPr>
            <a:spLocks noGrp="1"/>
          </p:cNvSpPr>
          <p:nvPr>
            <p:ph type="body" sz="quarter" idx="11"/>
          </p:nvPr>
        </p:nvSpPr>
        <p:spPr>
          <a:xfrm>
            <a:off x="734850" y="3618582"/>
            <a:ext cx="7726507" cy="1893887"/>
          </a:xfrm>
        </p:spPr>
        <p:txBody>
          <a:bodyPr/>
          <a:lstStyle/>
          <a:p>
            <a:r>
              <a:rPr lang="en-US" dirty="0"/>
              <a:t>Summary for Human Resources</a:t>
            </a:r>
          </a:p>
          <a:p>
            <a:r>
              <a:rPr lang="en-US" dirty="0"/>
              <a:t>April 22, 2024</a:t>
            </a:r>
            <a:endParaRPr lang="en-CA" dirty="0"/>
          </a:p>
        </p:txBody>
      </p:sp>
      <p:pic>
        <p:nvPicPr>
          <p:cNvPr id="1026" name="Picture 2" descr="Standard Motor Products, Inc. Announces Third Quarter 2023 Results and  Quarterly Dividend">
            <a:extLst>
              <a:ext uri="{FF2B5EF4-FFF2-40B4-BE49-F238E27FC236}">
                <a16:creationId xmlns:a16="http://schemas.microsoft.com/office/drawing/2014/main" id="{8D41C838-5FC5-F0E0-A311-37AF20DBDD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6710" y="5512469"/>
            <a:ext cx="2373630" cy="124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8010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D2E7F-F650-4EB7-AB5D-1EE1401CC59A}"/>
              </a:ext>
            </a:extLst>
          </p:cNvPr>
          <p:cNvSpPr>
            <a:spLocks noGrp="1"/>
          </p:cNvSpPr>
          <p:nvPr>
            <p:ph type="title"/>
          </p:nvPr>
        </p:nvSpPr>
        <p:spPr/>
        <p:txBody>
          <a:bodyPr/>
          <a:lstStyle/>
          <a:p>
            <a:r>
              <a:rPr lang="en-US" dirty="0"/>
              <a:t>Career Advancement and Development</a:t>
            </a:r>
          </a:p>
        </p:txBody>
      </p:sp>
      <p:sp>
        <p:nvSpPr>
          <p:cNvPr id="13" name="Rectangle 12">
            <a:extLst>
              <a:ext uri="{FF2B5EF4-FFF2-40B4-BE49-F238E27FC236}">
                <a16:creationId xmlns:a16="http://schemas.microsoft.com/office/drawing/2014/main" id="{E524A5D6-2002-4E81-B44E-040927F25EB5}"/>
              </a:ext>
            </a:extLst>
          </p:cNvPr>
          <p:cNvSpPr/>
          <p:nvPr/>
        </p:nvSpPr>
        <p:spPr>
          <a:xfrm>
            <a:off x="354105" y="1779115"/>
            <a:ext cx="11515432" cy="4548864"/>
          </a:xfrm>
          <a:prstGeom prst="rect">
            <a:avLst/>
          </a:prstGeom>
          <a:solidFill>
            <a:srgbClr val="FFFFFF">
              <a:alpha val="50196"/>
            </a:srgbClr>
          </a:solid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marL="285750" lvl="1" indent="-285750">
              <a:buFont typeface="Arial" panose="020B0604020202020204" pitchFamily="34" charset="0"/>
              <a:buChar char="•"/>
            </a:pPr>
            <a:r>
              <a:rPr lang="en-US" sz="1600" dirty="0">
                <a:solidFill>
                  <a:schemeClr val="tx1"/>
                </a:solidFill>
                <a:cs typeface="Arial" panose="020B0604020202020204" pitchFamily="34" charset="0"/>
              </a:rPr>
              <a:t>Many positive comments about LinkedIn learning, however some felt the offerings were too general and could benefit with some help to curate recommended trainings. Many mentioned being challenged with finding the time to participate in training because of workload. Some groups referenced successes in assigning courses to their team members and setting up meetings for group discussion as a follow up</a:t>
            </a:r>
          </a:p>
          <a:p>
            <a:pPr marL="0" lvl="1"/>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r>
              <a:rPr lang="en-US" sz="1600" dirty="0">
                <a:solidFill>
                  <a:schemeClr val="tx1"/>
                </a:solidFill>
                <a:cs typeface="Arial" panose="020B0604020202020204" pitchFamily="34" charset="0"/>
              </a:rPr>
              <a:t>There was praise for tuition reimbursement from LIC and manager groups, as they referenced assistance to pay for undergrad and post grad degrees as well as some other opportunities. There was a lack of clarity about how much can be reimbursed. They did also note a decrease in funding and limited budgets for industry conferences and seminars which puts them at a disadvantage in trying to keep up with the latest in technology and the industry</a:t>
            </a:r>
          </a:p>
          <a:p>
            <a:pPr marL="0" lvl="1"/>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r>
              <a:rPr lang="en-US" sz="1600" dirty="0">
                <a:solidFill>
                  <a:schemeClr val="tx1"/>
                </a:solidFill>
                <a:cs typeface="Arial" panose="020B0604020202020204" pitchFamily="34" charset="0"/>
              </a:rPr>
              <a:t>Employees across sites referenced lack of development and advancement opportunities due to a perceived lack of transparency and fairness when it comes to promotions (e.g., to team lead and supervisor roles) They expressed having little to no conversations about progression in the company. Many indicated interest in learning about other parts of the organization and perhaps exploring job shadowing and rotation opportunities</a:t>
            </a:r>
          </a:p>
          <a:p>
            <a:pPr marL="285750" lvl="1" indent="-285750">
              <a:buFont typeface="Arial" panose="020B0604020202020204" pitchFamily="34" charset="0"/>
              <a:buChar char="•"/>
            </a:pPr>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r>
              <a:rPr lang="en-US" sz="1600" dirty="0">
                <a:solidFill>
                  <a:schemeClr val="tx1"/>
                </a:solidFill>
                <a:cs typeface="Arial" panose="020B0604020202020204" pitchFamily="34" charset="0"/>
              </a:rPr>
              <a:t>Several mentions of the need for better training across sites. Many felt new hires were not provided with quality training or enough time to be trained before working on their own, and this increases the number of errors. There were some suggestions for cross training and having designated leads – but not widespread. Concerns were also expressed about the lack of training for temps</a:t>
            </a:r>
          </a:p>
        </p:txBody>
      </p:sp>
      <p:sp>
        <p:nvSpPr>
          <p:cNvPr id="14" name="Rectangle 13">
            <a:extLst>
              <a:ext uri="{FF2B5EF4-FFF2-40B4-BE49-F238E27FC236}">
                <a16:creationId xmlns:a16="http://schemas.microsoft.com/office/drawing/2014/main" id="{603C1FDC-FDBD-46BD-815A-9B3C7A8DF268}"/>
              </a:ext>
            </a:extLst>
          </p:cNvPr>
          <p:cNvSpPr/>
          <p:nvPr/>
        </p:nvSpPr>
        <p:spPr>
          <a:xfrm>
            <a:off x="360001" y="1095115"/>
            <a:ext cx="11545487" cy="684000"/>
          </a:xfrm>
          <a:prstGeom prst="rect">
            <a:avLst/>
          </a:prstGeom>
          <a:solidFill>
            <a:srgbClr val="41439A"/>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b="1" dirty="0">
                <a:latin typeface="+mj-lt"/>
                <a:cs typeface="Arial" panose="020B0604020202020204" pitchFamily="34" charset="0"/>
              </a:rPr>
              <a:t>Key Findings and Observations</a:t>
            </a:r>
          </a:p>
        </p:txBody>
      </p:sp>
    </p:spTree>
    <p:extLst>
      <p:ext uri="{BB962C8B-B14F-4D97-AF65-F5344CB8AC3E}">
        <p14:creationId xmlns:p14="http://schemas.microsoft.com/office/powerpoint/2010/main" val="40506504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D2E7F-F650-4EB7-AB5D-1EE1401CC59A}"/>
              </a:ext>
            </a:extLst>
          </p:cNvPr>
          <p:cNvSpPr>
            <a:spLocks noGrp="1"/>
          </p:cNvSpPr>
          <p:nvPr>
            <p:ph type="title"/>
          </p:nvPr>
        </p:nvSpPr>
        <p:spPr/>
        <p:txBody>
          <a:bodyPr/>
          <a:lstStyle/>
          <a:p>
            <a:r>
              <a:rPr lang="en-US" dirty="0"/>
              <a:t>Career Advancement and Development</a:t>
            </a:r>
          </a:p>
        </p:txBody>
      </p:sp>
      <p:sp>
        <p:nvSpPr>
          <p:cNvPr id="13" name="Rectangle 12">
            <a:extLst>
              <a:ext uri="{FF2B5EF4-FFF2-40B4-BE49-F238E27FC236}">
                <a16:creationId xmlns:a16="http://schemas.microsoft.com/office/drawing/2014/main" id="{E524A5D6-2002-4E81-B44E-040927F25EB5}"/>
              </a:ext>
            </a:extLst>
          </p:cNvPr>
          <p:cNvSpPr/>
          <p:nvPr/>
        </p:nvSpPr>
        <p:spPr>
          <a:xfrm>
            <a:off x="354105" y="1779115"/>
            <a:ext cx="11515432" cy="4548864"/>
          </a:xfrm>
          <a:prstGeom prst="rect">
            <a:avLst/>
          </a:prstGeom>
          <a:solidFill>
            <a:srgbClr val="FFFFFF">
              <a:alpha val="50196"/>
            </a:srgbClr>
          </a:solid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marL="285750" lvl="1" indent="-285750">
              <a:buFont typeface="Arial" panose="020B0604020202020204" pitchFamily="34" charset="0"/>
              <a:buChar char="•"/>
            </a:pPr>
            <a:r>
              <a:rPr lang="en-US" sz="1600" dirty="0">
                <a:solidFill>
                  <a:schemeClr val="tx1"/>
                </a:solidFill>
                <a:cs typeface="Arial" panose="020B0604020202020204" pitchFamily="34" charset="0"/>
              </a:rPr>
              <a:t>Many felt that career advancement opportunities were limited at SMP. There is a flat structure with several long tenured employees, so you have to wait until someone retires for a position to become available. There is concern about succession planning, and losing good talent, especially younger engineers</a:t>
            </a:r>
          </a:p>
          <a:p>
            <a:pPr marL="840242" lvl="3" indent="-285750">
              <a:buFont typeface="Arial" panose="020B0604020202020204" pitchFamily="34" charset="0"/>
              <a:buChar char="•"/>
            </a:pPr>
            <a:r>
              <a:rPr lang="en-US" sz="1600" dirty="0">
                <a:solidFill>
                  <a:schemeClr val="tx1"/>
                </a:solidFill>
                <a:cs typeface="Arial" panose="020B0604020202020204" pitchFamily="34" charset="0"/>
              </a:rPr>
              <a:t>E.g., Territory to zone manager opportunities are very limited</a:t>
            </a:r>
          </a:p>
          <a:p>
            <a:pPr marL="840242" lvl="3" indent="-285750">
              <a:buFont typeface="Arial" panose="020B0604020202020204" pitchFamily="34" charset="0"/>
              <a:buChar char="•"/>
            </a:pPr>
            <a:r>
              <a:rPr lang="en-US" sz="1600" dirty="0">
                <a:solidFill>
                  <a:schemeClr val="tx1"/>
                </a:solidFill>
                <a:cs typeface="Arial" panose="020B0604020202020204" pitchFamily="34" charset="0"/>
              </a:rPr>
              <a:t>E.g., Those with engineering felt limited in their ability to advance, citing that many other industries have different levels for engineers. It was also mentioned that Greenville has been piloting this over the past year</a:t>
            </a:r>
          </a:p>
        </p:txBody>
      </p:sp>
      <p:sp>
        <p:nvSpPr>
          <p:cNvPr id="14" name="Rectangle 13">
            <a:extLst>
              <a:ext uri="{FF2B5EF4-FFF2-40B4-BE49-F238E27FC236}">
                <a16:creationId xmlns:a16="http://schemas.microsoft.com/office/drawing/2014/main" id="{603C1FDC-FDBD-46BD-815A-9B3C7A8DF268}"/>
              </a:ext>
            </a:extLst>
          </p:cNvPr>
          <p:cNvSpPr/>
          <p:nvPr/>
        </p:nvSpPr>
        <p:spPr>
          <a:xfrm>
            <a:off x="360001" y="1095115"/>
            <a:ext cx="11545487" cy="684000"/>
          </a:xfrm>
          <a:prstGeom prst="rect">
            <a:avLst/>
          </a:prstGeom>
          <a:solidFill>
            <a:srgbClr val="41439A"/>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b="1" dirty="0">
                <a:latin typeface="+mj-lt"/>
                <a:cs typeface="Arial" panose="020B0604020202020204" pitchFamily="34" charset="0"/>
              </a:rPr>
              <a:t>Key Findings and Observations</a:t>
            </a:r>
          </a:p>
        </p:txBody>
      </p:sp>
    </p:spTree>
    <p:extLst>
      <p:ext uri="{BB962C8B-B14F-4D97-AF65-F5344CB8AC3E}">
        <p14:creationId xmlns:p14="http://schemas.microsoft.com/office/powerpoint/2010/main" val="3060214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D2E7F-F650-4EB7-AB5D-1EE1401CC59A}"/>
              </a:ext>
            </a:extLst>
          </p:cNvPr>
          <p:cNvSpPr>
            <a:spLocks noGrp="1"/>
          </p:cNvSpPr>
          <p:nvPr>
            <p:ph type="title"/>
          </p:nvPr>
        </p:nvSpPr>
        <p:spPr/>
        <p:txBody>
          <a:bodyPr/>
          <a:lstStyle/>
          <a:p>
            <a:r>
              <a:rPr lang="en-US" dirty="0"/>
              <a:t>Career Advancement and Development</a:t>
            </a:r>
          </a:p>
        </p:txBody>
      </p:sp>
      <p:sp>
        <p:nvSpPr>
          <p:cNvPr id="13" name="Rectangle 12">
            <a:extLst>
              <a:ext uri="{FF2B5EF4-FFF2-40B4-BE49-F238E27FC236}">
                <a16:creationId xmlns:a16="http://schemas.microsoft.com/office/drawing/2014/main" id="{E524A5D6-2002-4E81-B44E-040927F25EB5}"/>
              </a:ext>
            </a:extLst>
          </p:cNvPr>
          <p:cNvSpPr/>
          <p:nvPr/>
        </p:nvSpPr>
        <p:spPr>
          <a:xfrm>
            <a:off x="324050" y="1779115"/>
            <a:ext cx="11545487" cy="4548864"/>
          </a:xfrm>
          <a:prstGeom prst="rect">
            <a:avLst/>
          </a:prstGeom>
          <a:solidFill>
            <a:srgbClr val="FFFFFF">
              <a:alpha val="50196"/>
            </a:srgbClr>
          </a:solid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marL="285750" lvl="1" indent="-285750">
              <a:buFont typeface="Arial" panose="020B0604020202020204" pitchFamily="34" charset="0"/>
              <a:buChar char="•"/>
            </a:pPr>
            <a:r>
              <a:rPr lang="en-US" sz="1600" b="1" dirty="0">
                <a:solidFill>
                  <a:schemeClr val="tx1"/>
                </a:solidFill>
                <a:cs typeface="Arial" panose="020B0604020202020204" pitchFamily="34" charset="0"/>
              </a:rPr>
              <a:t>Recommendations included:</a:t>
            </a:r>
          </a:p>
          <a:p>
            <a:pPr marL="285750" lvl="1" indent="-285750">
              <a:buFont typeface="Arial" panose="020B0604020202020204" pitchFamily="34" charset="0"/>
              <a:buChar char="•"/>
            </a:pPr>
            <a:endParaRPr lang="en-US" sz="1600" b="1" dirty="0">
              <a:solidFill>
                <a:schemeClr val="tx1"/>
              </a:solidFill>
              <a:cs typeface="Arial" panose="020B0604020202020204" pitchFamily="34" charset="0"/>
            </a:endParaRPr>
          </a:p>
          <a:p>
            <a:pPr marL="840242" lvl="3" indent="-285750">
              <a:buFont typeface="Arial" panose="020B0604020202020204" pitchFamily="34" charset="0"/>
              <a:buChar char="•"/>
            </a:pPr>
            <a:r>
              <a:rPr lang="en-US" sz="1600" dirty="0">
                <a:solidFill>
                  <a:schemeClr val="tx1"/>
                </a:solidFill>
                <a:cs typeface="Arial" panose="020B0604020202020204" pitchFamily="34" charset="0"/>
              </a:rPr>
              <a:t>Increase the training budget and ensure more people are aware of what’s available and how to use it</a:t>
            </a:r>
          </a:p>
          <a:p>
            <a:pPr marL="554492" lvl="3"/>
            <a:endParaRPr lang="en-US" sz="1600" dirty="0">
              <a:solidFill>
                <a:schemeClr val="tx1"/>
              </a:solidFill>
              <a:cs typeface="Arial" panose="020B0604020202020204" pitchFamily="34" charset="0"/>
            </a:endParaRPr>
          </a:p>
          <a:p>
            <a:pPr marL="840242" lvl="3" indent="-285750">
              <a:buFont typeface="Arial" panose="020B0604020202020204" pitchFamily="34" charset="0"/>
              <a:buChar char="•"/>
            </a:pPr>
            <a:r>
              <a:rPr lang="en-US" sz="1600" dirty="0">
                <a:solidFill>
                  <a:schemeClr val="tx1"/>
                </a:solidFill>
                <a:cs typeface="Arial" panose="020B0604020202020204" pitchFamily="34" charset="0"/>
              </a:rPr>
              <a:t>Apply a tiered structure for engineers (like Greenville) more widely across various sites, and then also apply this to other roles that would benefit from having levels</a:t>
            </a:r>
          </a:p>
          <a:p>
            <a:pPr marL="554492" lvl="3"/>
            <a:endParaRPr lang="en-US" sz="1600" dirty="0">
              <a:solidFill>
                <a:schemeClr val="tx1"/>
              </a:solidFill>
              <a:cs typeface="Arial" panose="020B0604020202020204" pitchFamily="34" charset="0"/>
            </a:endParaRPr>
          </a:p>
          <a:p>
            <a:pPr marL="840242" lvl="3" indent="-285750">
              <a:buFont typeface="Arial" panose="020B0604020202020204" pitchFamily="34" charset="0"/>
              <a:buChar char="•"/>
            </a:pPr>
            <a:r>
              <a:rPr lang="en-US" sz="1600" dirty="0">
                <a:solidFill>
                  <a:schemeClr val="tx1"/>
                </a:solidFill>
                <a:cs typeface="Arial" panose="020B0604020202020204" pitchFamily="34" charset="0"/>
              </a:rPr>
              <a:t>Apply talent reviews across all locations for key roles. This is being done, but only in some areas. Approach it in a consistent way where possible, and expand to allow for cross location reviews/discussions. Identify hi potentials across SMP</a:t>
            </a:r>
          </a:p>
          <a:p>
            <a:pPr marL="840242" lvl="3" indent="-285750">
              <a:buFont typeface="Arial" panose="020B0604020202020204" pitchFamily="34" charset="0"/>
              <a:buChar char="•"/>
            </a:pPr>
            <a:endParaRPr lang="en-US" sz="1600" dirty="0">
              <a:solidFill>
                <a:schemeClr val="tx1"/>
              </a:solidFill>
              <a:cs typeface="Arial" panose="020B0604020202020204" pitchFamily="34" charset="0"/>
            </a:endParaRPr>
          </a:p>
          <a:p>
            <a:pPr marL="840242" lvl="3" indent="-285750">
              <a:buFont typeface="Arial" panose="020B0604020202020204" pitchFamily="34" charset="0"/>
              <a:buChar char="•"/>
            </a:pPr>
            <a:r>
              <a:rPr lang="en-US" sz="1600" dirty="0">
                <a:solidFill>
                  <a:schemeClr val="tx1"/>
                </a:solidFill>
                <a:cs typeface="Arial" panose="020B0604020202020204" pitchFamily="34" charset="0"/>
              </a:rPr>
              <a:t>Implement a mentorship program</a:t>
            </a:r>
          </a:p>
          <a:p>
            <a:pPr marL="554492" lvl="3"/>
            <a:endParaRPr lang="en-US" sz="1600" dirty="0">
              <a:solidFill>
                <a:schemeClr val="tx1"/>
              </a:solidFill>
              <a:cs typeface="Arial" panose="020B0604020202020204" pitchFamily="34" charset="0"/>
            </a:endParaRPr>
          </a:p>
          <a:p>
            <a:pPr marL="840242" lvl="3" indent="-285750">
              <a:buFont typeface="Arial" panose="020B0604020202020204" pitchFamily="34" charset="0"/>
              <a:buChar char="•"/>
            </a:pPr>
            <a:r>
              <a:rPr lang="en-US" sz="1600" dirty="0">
                <a:solidFill>
                  <a:schemeClr val="tx1"/>
                </a:solidFill>
                <a:cs typeface="Arial" panose="020B0604020202020204" pitchFamily="34" charset="0"/>
              </a:rPr>
              <a:t>Managers and employees should have regular, meaningful development conversations</a:t>
            </a:r>
          </a:p>
          <a:p>
            <a:pPr marL="840242" lvl="3" indent="-285750">
              <a:buFont typeface="Arial" panose="020B0604020202020204" pitchFamily="34" charset="0"/>
              <a:buChar char="•"/>
            </a:pPr>
            <a:endParaRPr lang="en-US" sz="1600" dirty="0">
              <a:solidFill>
                <a:schemeClr val="tx1"/>
              </a:solidFill>
              <a:cs typeface="Arial" panose="020B0604020202020204" pitchFamily="34" charset="0"/>
            </a:endParaRPr>
          </a:p>
          <a:p>
            <a:pPr marL="840242" lvl="3" indent="-285750">
              <a:buFont typeface="Arial" panose="020B0604020202020204" pitchFamily="34" charset="0"/>
              <a:buChar char="•"/>
            </a:pPr>
            <a:r>
              <a:rPr lang="en-US" sz="1600" dirty="0">
                <a:solidFill>
                  <a:schemeClr val="tx1"/>
                </a:solidFill>
                <a:cs typeface="Arial" panose="020B0604020202020204" pitchFamily="34" charset="0"/>
              </a:rPr>
              <a:t>Provide advanced training opportunities</a:t>
            </a:r>
          </a:p>
          <a:p>
            <a:pPr marL="840242" lvl="3" indent="-285750">
              <a:buFont typeface="Arial" panose="020B0604020202020204" pitchFamily="34" charset="0"/>
              <a:buChar char="•"/>
            </a:pPr>
            <a:endParaRPr lang="en-US" sz="1600" dirty="0">
              <a:solidFill>
                <a:schemeClr val="tx1"/>
              </a:solidFill>
              <a:cs typeface="Arial" panose="020B0604020202020204" pitchFamily="34" charset="0"/>
            </a:endParaRPr>
          </a:p>
        </p:txBody>
      </p:sp>
      <p:sp>
        <p:nvSpPr>
          <p:cNvPr id="14" name="Rectangle 13">
            <a:extLst>
              <a:ext uri="{FF2B5EF4-FFF2-40B4-BE49-F238E27FC236}">
                <a16:creationId xmlns:a16="http://schemas.microsoft.com/office/drawing/2014/main" id="{603C1FDC-FDBD-46BD-815A-9B3C7A8DF268}"/>
              </a:ext>
            </a:extLst>
          </p:cNvPr>
          <p:cNvSpPr/>
          <p:nvPr/>
        </p:nvSpPr>
        <p:spPr>
          <a:xfrm>
            <a:off x="360001" y="1095115"/>
            <a:ext cx="11545487" cy="684000"/>
          </a:xfrm>
          <a:prstGeom prst="rect">
            <a:avLst/>
          </a:prstGeom>
          <a:solidFill>
            <a:srgbClr val="41439A"/>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b="1" dirty="0">
                <a:latin typeface="+mj-lt"/>
                <a:cs typeface="Arial" panose="020B0604020202020204" pitchFamily="34" charset="0"/>
              </a:rPr>
              <a:t>Recommendations</a:t>
            </a:r>
          </a:p>
        </p:txBody>
      </p:sp>
    </p:spTree>
    <p:extLst>
      <p:ext uri="{BB962C8B-B14F-4D97-AF65-F5344CB8AC3E}">
        <p14:creationId xmlns:p14="http://schemas.microsoft.com/office/powerpoint/2010/main" val="486261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D2E7F-F650-4EB7-AB5D-1EE1401CC59A}"/>
              </a:ext>
            </a:extLst>
          </p:cNvPr>
          <p:cNvSpPr>
            <a:spLocks noGrp="1"/>
          </p:cNvSpPr>
          <p:nvPr>
            <p:ph type="title"/>
          </p:nvPr>
        </p:nvSpPr>
        <p:spPr/>
        <p:txBody>
          <a:bodyPr/>
          <a:lstStyle/>
          <a:p>
            <a:r>
              <a:rPr lang="en-US" dirty="0"/>
              <a:t>McLean Recommendations for SMP-wide actions</a:t>
            </a:r>
          </a:p>
        </p:txBody>
      </p:sp>
      <p:sp>
        <p:nvSpPr>
          <p:cNvPr id="13" name="Rectangle 12">
            <a:extLst>
              <a:ext uri="{FF2B5EF4-FFF2-40B4-BE49-F238E27FC236}">
                <a16:creationId xmlns:a16="http://schemas.microsoft.com/office/drawing/2014/main" id="{E524A5D6-2002-4E81-B44E-040927F25EB5}"/>
              </a:ext>
            </a:extLst>
          </p:cNvPr>
          <p:cNvSpPr/>
          <p:nvPr/>
        </p:nvSpPr>
        <p:spPr>
          <a:xfrm>
            <a:off x="344774" y="1316534"/>
            <a:ext cx="11363069" cy="5011445"/>
          </a:xfrm>
          <a:prstGeom prst="rect">
            <a:avLst/>
          </a:prstGeom>
          <a:solidFill>
            <a:srgbClr val="FFFFFF">
              <a:alpha val="50196"/>
            </a:srgbClr>
          </a:solid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marL="285750" indent="-285750">
              <a:buFont typeface="Arial" panose="020B0604020202020204" pitchFamily="34" charset="0"/>
              <a:buChar char="•"/>
            </a:pPr>
            <a:r>
              <a:rPr lang="en-US" sz="1600" dirty="0">
                <a:solidFill>
                  <a:schemeClr val="tx1"/>
                </a:solidFill>
                <a:cs typeface="Arial" panose="020B0604020202020204" pitchFamily="34" charset="0"/>
              </a:rPr>
              <a:t>Leverage McLean resources such as </a:t>
            </a:r>
            <a:r>
              <a:rPr lang="en-US" sz="1600" dirty="0">
                <a:solidFill>
                  <a:schemeClr val="tx1"/>
                </a:solidFill>
                <a:cs typeface="Arial" panose="020B0604020202020204" pitchFamily="34" charset="0"/>
                <a:hlinkClick r:id="rId3"/>
              </a:rPr>
              <a:t>Management Fundamentals</a:t>
            </a:r>
            <a:r>
              <a:rPr lang="en-US" sz="1600" dirty="0">
                <a:solidFill>
                  <a:schemeClr val="tx1"/>
                </a:solidFill>
                <a:cs typeface="Arial" panose="020B0604020202020204" pitchFamily="34" charset="0"/>
              </a:rPr>
              <a:t> and </a:t>
            </a:r>
            <a:r>
              <a:rPr lang="en-US" sz="1600" dirty="0">
                <a:solidFill>
                  <a:schemeClr val="tx1"/>
                </a:solidFill>
                <a:cs typeface="Arial" panose="020B0604020202020204" pitchFamily="34" charset="0"/>
                <a:hlinkClick r:id="rId4"/>
              </a:rPr>
              <a:t>Online Leadership Training</a:t>
            </a:r>
            <a:r>
              <a:rPr lang="en-US" sz="1600" dirty="0">
                <a:solidFill>
                  <a:schemeClr val="tx1"/>
                </a:solidFill>
                <a:cs typeface="Arial" panose="020B0604020202020204" pitchFamily="34" charset="0"/>
              </a:rPr>
              <a:t> to provide supervisors and managers with essential skills to set them up for success as people leaders. Include completion and application of these programs as part of supervisor/manager performance metrics. Based on the feedback from the focus groups, prioritize:</a:t>
            </a:r>
          </a:p>
          <a:p>
            <a:pPr marL="840242" lvl="2" indent="-285750">
              <a:buFont typeface="Arial" panose="020B0604020202020204" pitchFamily="34" charset="0"/>
              <a:buChar char="•"/>
            </a:pPr>
            <a:r>
              <a:rPr lang="en-US" sz="1600" dirty="0">
                <a:solidFill>
                  <a:schemeClr val="tx1"/>
                </a:solidFill>
                <a:cs typeface="Arial" panose="020B0604020202020204" pitchFamily="34" charset="0"/>
              </a:rPr>
              <a:t>Adopt Inclusive Leadership Behaviors</a:t>
            </a:r>
          </a:p>
          <a:p>
            <a:pPr marL="840242" lvl="2" indent="-285750">
              <a:buFont typeface="Arial" panose="020B0604020202020204" pitchFamily="34" charset="0"/>
              <a:buChar char="•"/>
            </a:pPr>
            <a:r>
              <a:rPr lang="en-US" sz="1600" dirty="0">
                <a:solidFill>
                  <a:schemeClr val="tx1"/>
                </a:solidFill>
                <a:cs typeface="Arial" panose="020B0604020202020204" pitchFamily="34" charset="0"/>
              </a:rPr>
              <a:t>Provide Impactful Feedback, Give Effective Feedback and Coaching</a:t>
            </a:r>
          </a:p>
          <a:p>
            <a:pPr marL="840242" lvl="2" indent="-285750">
              <a:buFont typeface="Arial" panose="020B0604020202020204" pitchFamily="34" charset="0"/>
              <a:buChar char="•"/>
            </a:pPr>
            <a:r>
              <a:rPr lang="en-US" sz="1600" dirty="0">
                <a:solidFill>
                  <a:schemeClr val="tx1"/>
                </a:solidFill>
                <a:cs typeface="Arial" panose="020B0604020202020204" pitchFamily="34" charset="0"/>
              </a:rPr>
              <a:t>Emotional Intelligence in Leadership</a:t>
            </a:r>
          </a:p>
          <a:p>
            <a:pPr marL="840242" lvl="2" indent="-285750">
              <a:buFont typeface="Arial" panose="020B0604020202020204" pitchFamily="34" charset="0"/>
              <a:buChar char="•"/>
            </a:pPr>
            <a:r>
              <a:rPr lang="en-US" sz="1600" dirty="0">
                <a:solidFill>
                  <a:schemeClr val="tx1"/>
                </a:solidFill>
                <a:cs typeface="Arial" panose="020B0604020202020204" pitchFamily="34" charset="0"/>
              </a:rPr>
              <a:t>How to have career development conversations</a:t>
            </a:r>
          </a:p>
          <a:p>
            <a:pPr lvl="2"/>
            <a:endParaRPr lang="en-US" sz="1600" dirty="0">
              <a:solidFill>
                <a:schemeClr val="tx1"/>
              </a:solidFill>
              <a:cs typeface="Arial" panose="020B0604020202020204" pitchFamily="34" charset="0"/>
            </a:endParaRPr>
          </a:p>
          <a:p>
            <a:pPr marL="285750" indent="-285750">
              <a:buFont typeface="Arial" panose="020B0604020202020204" pitchFamily="34" charset="0"/>
              <a:buChar char="•"/>
            </a:pPr>
            <a:r>
              <a:rPr lang="en-US" sz="1600" dirty="0">
                <a:solidFill>
                  <a:schemeClr val="tx1"/>
                </a:solidFill>
                <a:cs typeface="Arial" panose="020B0604020202020204" pitchFamily="34" charset="0"/>
              </a:rPr>
              <a:t>Review and evaluate progress and successes for piloting engineering tiers, and pilot in other locations. Also look at other role types that a tiered system can apply to</a:t>
            </a:r>
          </a:p>
          <a:p>
            <a:endParaRPr lang="en-US" sz="1600" dirty="0">
              <a:solidFill>
                <a:schemeClr val="tx1"/>
              </a:solidFill>
              <a:cs typeface="Arial" panose="020B0604020202020204" pitchFamily="34" charset="0"/>
            </a:endParaRPr>
          </a:p>
          <a:p>
            <a:pPr marL="285750" indent="-285750">
              <a:buFont typeface="Arial" panose="020B0604020202020204" pitchFamily="34" charset="0"/>
              <a:buChar char="•"/>
            </a:pPr>
            <a:r>
              <a:rPr lang="en-US" sz="1600" dirty="0">
                <a:solidFill>
                  <a:schemeClr val="tx1"/>
                </a:solidFill>
                <a:cs typeface="Arial" panose="020B0604020202020204" pitchFamily="34" charset="0"/>
              </a:rPr>
              <a:t>Review site specific recognition programs to determine whether it’s something that can be applied more widely and/or formalized across SMP. The </a:t>
            </a:r>
            <a:r>
              <a:rPr lang="en-US" sz="1600" dirty="0">
                <a:solidFill>
                  <a:schemeClr val="tx1"/>
                </a:solidFill>
                <a:cs typeface="Arial" panose="020B0604020202020204" pitchFamily="34" charset="0"/>
                <a:hlinkClick r:id="rId5"/>
              </a:rPr>
              <a:t>Recognition Ideas Catalog</a:t>
            </a:r>
            <a:r>
              <a:rPr lang="en-US" sz="1600" dirty="0">
                <a:solidFill>
                  <a:schemeClr val="tx1"/>
                </a:solidFill>
                <a:cs typeface="Arial" panose="020B0604020202020204" pitchFamily="34" charset="0"/>
              </a:rPr>
              <a:t> may also provide some new ideas</a:t>
            </a:r>
          </a:p>
          <a:p>
            <a:pPr marL="285750" indent="-285750">
              <a:buFont typeface="Arial" panose="020B0604020202020204" pitchFamily="34" charset="0"/>
              <a:buChar char="•"/>
            </a:pPr>
            <a:endParaRPr lang="en-US" sz="1600" dirty="0">
              <a:solidFill>
                <a:schemeClr val="tx1"/>
              </a:solidFill>
              <a:cs typeface="Arial" panose="020B0604020202020204" pitchFamily="34" charset="0"/>
            </a:endParaRPr>
          </a:p>
          <a:p>
            <a:pPr marL="285750" indent="-285750">
              <a:buFont typeface="Arial" panose="020B0604020202020204" pitchFamily="34" charset="0"/>
              <a:buChar char="•"/>
            </a:pPr>
            <a:r>
              <a:rPr lang="en-US" sz="1600" dirty="0">
                <a:solidFill>
                  <a:schemeClr val="tx1"/>
                </a:solidFill>
                <a:cs typeface="Arial" panose="020B0604020202020204" pitchFamily="34" charset="0"/>
              </a:rPr>
              <a:t>Provide budget and/or access to English lessons. Several employees are limited in their English speaking skills, which may prevent effective communication for day-to-day work, limit opportunities for advancement, affect racism</a:t>
            </a:r>
          </a:p>
          <a:p>
            <a:pPr marL="0" lvl="2"/>
            <a:endParaRPr lang="en-US" sz="1600" dirty="0">
              <a:solidFill>
                <a:schemeClr val="tx1"/>
              </a:solidFill>
              <a:cs typeface="Arial" panose="020B0604020202020204" pitchFamily="34" charset="0"/>
            </a:endParaRPr>
          </a:p>
          <a:p>
            <a:pPr marL="285750" lvl="2" indent="-285750">
              <a:buFont typeface="Arial" panose="020B0604020202020204" pitchFamily="34" charset="0"/>
              <a:buChar char="•"/>
            </a:pPr>
            <a:r>
              <a:rPr lang="en-US" sz="1600" dirty="0">
                <a:solidFill>
                  <a:schemeClr val="tx1"/>
                </a:solidFill>
                <a:cs typeface="Arial" panose="020B0604020202020204" pitchFamily="34" charset="0"/>
              </a:rPr>
              <a:t>Look into employee assistance programs, or promote if already available. Several comments indicated support for mental health resources might be useful</a:t>
            </a:r>
          </a:p>
          <a:p>
            <a:pPr marL="285750" lvl="2" indent="-285750">
              <a:buFont typeface="Arial" panose="020B0604020202020204" pitchFamily="34" charset="0"/>
              <a:buChar char="•"/>
            </a:pPr>
            <a:endParaRPr lang="en-US" sz="1600" dirty="0">
              <a:solidFill>
                <a:schemeClr val="tx1"/>
              </a:solidFill>
              <a:cs typeface="Arial" panose="020B0604020202020204" pitchFamily="34" charset="0"/>
            </a:endParaRPr>
          </a:p>
          <a:p>
            <a:pPr marL="285750" lvl="2" indent="-285750">
              <a:buFont typeface="Arial" panose="020B0604020202020204" pitchFamily="34" charset="0"/>
              <a:buChar char="•"/>
            </a:pPr>
            <a:endParaRPr lang="en-US" sz="1600" dirty="0">
              <a:solidFill>
                <a:schemeClr val="tx1"/>
              </a:solidFill>
              <a:cs typeface="Arial" panose="020B0604020202020204" pitchFamily="34" charset="0"/>
            </a:endParaRPr>
          </a:p>
        </p:txBody>
      </p:sp>
    </p:spTree>
    <p:extLst>
      <p:ext uri="{BB962C8B-B14F-4D97-AF65-F5344CB8AC3E}">
        <p14:creationId xmlns:p14="http://schemas.microsoft.com/office/powerpoint/2010/main" val="285956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4CA82B1-EF6B-6442-AFD4-99B7AC11CD83}"/>
              </a:ext>
            </a:extLst>
          </p:cNvPr>
          <p:cNvSpPr>
            <a:spLocks noGrp="1"/>
          </p:cNvSpPr>
          <p:nvPr>
            <p:ph type="title"/>
          </p:nvPr>
        </p:nvSpPr>
        <p:spPr>
          <a:xfrm>
            <a:off x="315605" y="2863906"/>
            <a:ext cx="10808475" cy="1130188"/>
          </a:xfrm>
        </p:spPr>
        <p:txBody>
          <a:bodyPr/>
          <a:lstStyle/>
          <a:p>
            <a:pPr>
              <a:lnSpc>
                <a:spcPct val="110000"/>
              </a:lnSpc>
            </a:pPr>
            <a:r>
              <a:rPr lang="en-US" sz="4800" dirty="0">
                <a:solidFill>
                  <a:schemeClr val="accent1"/>
                </a:solidFill>
                <a:latin typeface="Montserrat SemiBold" panose="00000700000000000000" pitchFamily="2" charset="0"/>
                <a:ea typeface="+mn-ea"/>
                <a:cs typeface="+mn-cs"/>
              </a:rPr>
              <a:t>Appendix</a:t>
            </a:r>
            <a:br>
              <a:rPr lang="en-US" sz="4800" dirty="0">
                <a:solidFill>
                  <a:schemeClr val="accent1"/>
                </a:solidFill>
                <a:latin typeface="Montserrat SemiBold" panose="00000700000000000000" pitchFamily="2" charset="0"/>
                <a:ea typeface="+mn-ea"/>
                <a:cs typeface="+mn-cs"/>
              </a:rPr>
            </a:br>
            <a:r>
              <a:rPr lang="en-US" sz="2400" dirty="0">
                <a:solidFill>
                  <a:schemeClr val="accent1"/>
                </a:solidFill>
                <a:latin typeface="Montserrat SemiBold" panose="00000700000000000000" pitchFamily="2" charset="0"/>
                <a:ea typeface="+mn-ea"/>
                <a:cs typeface="+mn-cs"/>
              </a:rPr>
              <a:t>Location/Group Specific Summary Notes </a:t>
            </a:r>
            <a:br>
              <a:rPr lang="en-US" sz="2400" dirty="0">
                <a:solidFill>
                  <a:schemeClr val="accent1"/>
                </a:solidFill>
                <a:latin typeface="Montserrat SemiBold" panose="00000700000000000000" pitchFamily="2" charset="0"/>
                <a:ea typeface="+mn-ea"/>
                <a:cs typeface="+mn-cs"/>
              </a:rPr>
            </a:br>
            <a:r>
              <a:rPr lang="en-US" sz="2400" dirty="0">
                <a:solidFill>
                  <a:schemeClr val="accent1"/>
                </a:solidFill>
                <a:latin typeface="Montserrat SemiBold" panose="00000700000000000000" pitchFamily="2" charset="0"/>
                <a:ea typeface="+mn-ea"/>
                <a:cs typeface="+mn-cs"/>
              </a:rPr>
              <a:t>(AI generated)</a:t>
            </a:r>
            <a:endParaRPr lang="en-US" sz="4800" dirty="0">
              <a:solidFill>
                <a:schemeClr val="accent1"/>
              </a:solidFill>
              <a:latin typeface="Montserrat SemiBold" panose="00000700000000000000" pitchFamily="2" charset="0"/>
              <a:ea typeface="+mn-ea"/>
              <a:cs typeface="+mn-cs"/>
            </a:endParaRPr>
          </a:p>
        </p:txBody>
      </p:sp>
    </p:spTree>
    <p:extLst>
      <p:ext uri="{BB962C8B-B14F-4D97-AF65-F5344CB8AC3E}">
        <p14:creationId xmlns:p14="http://schemas.microsoft.com/office/powerpoint/2010/main" val="1873724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8DC15-3AD1-422E-8AC7-A10A04A89726}"/>
              </a:ext>
            </a:extLst>
          </p:cNvPr>
          <p:cNvSpPr>
            <a:spLocks noGrp="1"/>
          </p:cNvSpPr>
          <p:nvPr>
            <p:ph type="title"/>
          </p:nvPr>
        </p:nvSpPr>
        <p:spPr>
          <a:xfrm>
            <a:off x="354105" y="530021"/>
            <a:ext cx="11119027" cy="494107"/>
          </a:xfrm>
        </p:spPr>
        <p:txBody>
          <a:bodyPr/>
          <a:lstStyle/>
          <a:p>
            <a:r>
              <a:rPr lang="en-US" dirty="0"/>
              <a:t>Location Summary – Disputanta </a:t>
            </a:r>
            <a:endParaRPr lang="en-CA" dirty="0"/>
          </a:p>
        </p:txBody>
      </p:sp>
      <p:sp>
        <p:nvSpPr>
          <p:cNvPr id="5" name="TextBox 4">
            <a:extLst>
              <a:ext uri="{FF2B5EF4-FFF2-40B4-BE49-F238E27FC236}">
                <a16:creationId xmlns:a16="http://schemas.microsoft.com/office/drawing/2014/main" id="{C7E9B165-0888-E4D6-C86C-44BE90C25784}"/>
              </a:ext>
            </a:extLst>
          </p:cNvPr>
          <p:cNvSpPr txBox="1"/>
          <p:nvPr/>
        </p:nvSpPr>
        <p:spPr>
          <a:xfrm>
            <a:off x="354102" y="1279158"/>
            <a:ext cx="11119027" cy="1384995"/>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Department collaboration:</a:t>
            </a:r>
          </a:p>
          <a:p>
            <a:r>
              <a:rPr lang="en-US" sz="1400" b="0" i="0" dirty="0">
                <a:solidFill>
                  <a:srgbClr val="242424"/>
                </a:solidFill>
                <a:effectLst/>
                <a:highlight>
                  <a:srgbClr val="FFFFFF"/>
                </a:highlight>
                <a:cs typeface="Arial" panose="020B0604020202020204" pitchFamily="34" charset="0"/>
              </a:rPr>
              <a:t>The focus group participants shared their views on the current state and areas for improvement of department collaboration. Some of the positive aspects mentioned were management meetings, large updates, birthday recognition, learning opportunities, and cross-departmental experience. Some of the challenges raised were poor communication, lack of responsiveness, not being listened to, work processes that cause delays and waste, insufficient training and equipment, and safety issues. Some of the recommendations suggested were more floor presence and accountability from leaders, more effective huddles and meetings, better materials and tools, and more trust and respect</a:t>
            </a:r>
            <a:endParaRPr lang="en-US" sz="1400" dirty="0">
              <a:cs typeface="Arial" panose="020B0604020202020204" pitchFamily="34" charset="0"/>
            </a:endParaRPr>
          </a:p>
        </p:txBody>
      </p:sp>
      <p:sp>
        <p:nvSpPr>
          <p:cNvPr id="8" name="TextBox 7">
            <a:extLst>
              <a:ext uri="{FF2B5EF4-FFF2-40B4-BE49-F238E27FC236}">
                <a16:creationId xmlns:a16="http://schemas.microsoft.com/office/drawing/2014/main" id="{65E3169E-2CE6-99BE-E206-EE790F2B059A}"/>
              </a:ext>
            </a:extLst>
          </p:cNvPr>
          <p:cNvSpPr txBox="1"/>
          <p:nvPr/>
        </p:nvSpPr>
        <p:spPr>
          <a:xfrm>
            <a:off x="354102" y="3042186"/>
            <a:ext cx="11119027" cy="1384995"/>
          </a:xfrm>
          <a:prstGeom prst="rect">
            <a:avLst/>
          </a:prstGeom>
          <a:noFill/>
        </p:spPr>
        <p:txBody>
          <a:bodyPr wrap="square">
            <a:spAutoFit/>
          </a:bodyPr>
          <a:lstStyle/>
          <a:p>
            <a:r>
              <a:rPr lang="en-US" sz="1400" b="1" dirty="0">
                <a:solidFill>
                  <a:srgbClr val="242424"/>
                </a:solidFill>
                <a:highlight>
                  <a:srgbClr val="FFFFFF"/>
                </a:highlight>
                <a:cs typeface="Arial" panose="020B0604020202020204" pitchFamily="34" charset="0"/>
              </a:rPr>
              <a:t>Recognition: </a:t>
            </a:r>
          </a:p>
          <a:p>
            <a:r>
              <a:rPr lang="en-US" sz="1400" dirty="0">
                <a:solidFill>
                  <a:srgbClr val="242424"/>
                </a:solidFill>
                <a:highlight>
                  <a:srgbClr val="FFFFFF"/>
                </a:highlight>
                <a:cs typeface="Arial" panose="020B0604020202020204" pitchFamily="34" charset="0"/>
              </a:rPr>
              <a:t>The focus group participants also expressed their opinions on the current state and areas for improvement of recognition. Some of the positive aspects mentioned were leads' feedback, safety luncheons, birthday parking, DC lunches, cookouts, quality recognition, and service awards. Some of the challenges raised were inconsistent recognition, hard work not recognized, more work given to good workers, low department morale, and abrupt changes. Some of the recommendations suggested were more attention to poor performance, better documentation of errors, more time on training, same standards for everyone, team meetings to recognize outstanding employees, and more communication of good deeds</a:t>
            </a:r>
          </a:p>
        </p:txBody>
      </p:sp>
      <p:sp>
        <p:nvSpPr>
          <p:cNvPr id="10" name="TextBox 9">
            <a:extLst>
              <a:ext uri="{FF2B5EF4-FFF2-40B4-BE49-F238E27FC236}">
                <a16:creationId xmlns:a16="http://schemas.microsoft.com/office/drawing/2014/main" id="{9236E13F-C7D5-8A1F-6A68-0F621783EEDF}"/>
              </a:ext>
            </a:extLst>
          </p:cNvPr>
          <p:cNvSpPr txBox="1"/>
          <p:nvPr/>
        </p:nvSpPr>
        <p:spPr>
          <a:xfrm>
            <a:off x="354103" y="4805215"/>
            <a:ext cx="11119026" cy="954107"/>
          </a:xfrm>
          <a:prstGeom prst="rect">
            <a:avLst/>
          </a:prstGeom>
          <a:noFill/>
        </p:spPr>
        <p:txBody>
          <a:bodyPr wrap="square">
            <a:spAutoFit/>
          </a:bodyPr>
          <a:lstStyle/>
          <a:p>
            <a:r>
              <a:rPr lang="en-US" sz="1400" b="1" dirty="0">
                <a:solidFill>
                  <a:srgbClr val="242424"/>
                </a:solidFill>
                <a:highlight>
                  <a:srgbClr val="FFFFFF"/>
                </a:highlight>
                <a:cs typeface="Arial" panose="020B0604020202020204" pitchFamily="34" charset="0"/>
              </a:rPr>
              <a:t>Additional comments and concerns</a:t>
            </a:r>
            <a:r>
              <a:rPr lang="en-US" sz="1400" dirty="0">
                <a:solidFill>
                  <a:srgbClr val="242424"/>
                </a:solidFill>
                <a:highlight>
                  <a:srgbClr val="FFFFFF"/>
                </a:highlight>
                <a:cs typeface="Arial" panose="020B0604020202020204" pitchFamily="34" charset="0"/>
              </a:rPr>
              <a:t>: </a:t>
            </a:r>
          </a:p>
          <a:p>
            <a:r>
              <a:rPr lang="en-US" sz="1400" dirty="0">
                <a:solidFill>
                  <a:srgbClr val="242424"/>
                </a:solidFill>
                <a:highlight>
                  <a:srgbClr val="FFFFFF"/>
                </a:highlight>
                <a:cs typeface="Arial" panose="020B0604020202020204" pitchFamily="34" charset="0"/>
              </a:rPr>
              <a:t>The focus group participants also had an opportunity to add any additional comments, reflections or concerns that were important to them but were not discussed in the focus group session. Some of the issues they brought up were team leaders' attitude and respect, Protrack system's accuracy and fairness, box sizes and bubble wrap machines, unnecessary positions, and lack of instruction for some orders.</a:t>
            </a:r>
          </a:p>
        </p:txBody>
      </p:sp>
    </p:spTree>
    <p:extLst>
      <p:ext uri="{BB962C8B-B14F-4D97-AF65-F5344CB8AC3E}">
        <p14:creationId xmlns:p14="http://schemas.microsoft.com/office/powerpoint/2010/main" val="771523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8DC15-3AD1-422E-8AC7-A10A04A89726}"/>
              </a:ext>
            </a:extLst>
          </p:cNvPr>
          <p:cNvSpPr>
            <a:spLocks noGrp="1"/>
          </p:cNvSpPr>
          <p:nvPr>
            <p:ph type="title"/>
          </p:nvPr>
        </p:nvSpPr>
        <p:spPr>
          <a:xfrm>
            <a:off x="354105" y="530021"/>
            <a:ext cx="11119027" cy="494107"/>
          </a:xfrm>
        </p:spPr>
        <p:txBody>
          <a:bodyPr/>
          <a:lstStyle/>
          <a:p>
            <a:r>
              <a:rPr lang="en-US" dirty="0"/>
              <a:t>Location Summary – Greenville  </a:t>
            </a:r>
            <a:endParaRPr lang="en-CA" dirty="0"/>
          </a:p>
        </p:txBody>
      </p:sp>
      <p:sp>
        <p:nvSpPr>
          <p:cNvPr id="17" name="TextBox 16">
            <a:extLst>
              <a:ext uri="{FF2B5EF4-FFF2-40B4-BE49-F238E27FC236}">
                <a16:creationId xmlns:a16="http://schemas.microsoft.com/office/drawing/2014/main" id="{C66143E4-1746-A39F-051B-554AB0B7A8E8}"/>
              </a:ext>
            </a:extLst>
          </p:cNvPr>
          <p:cNvSpPr txBox="1"/>
          <p:nvPr/>
        </p:nvSpPr>
        <p:spPr>
          <a:xfrm>
            <a:off x="354101" y="4221783"/>
            <a:ext cx="11119025" cy="738664"/>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Additional comments and concerns: </a:t>
            </a:r>
            <a:r>
              <a:rPr lang="en-US" sz="1400" b="0" i="0" dirty="0">
                <a:solidFill>
                  <a:srgbClr val="242424"/>
                </a:solidFill>
                <a:effectLst/>
                <a:highlight>
                  <a:srgbClr val="FFFFFF"/>
                </a:highlight>
                <a:cs typeface="Arial" panose="020B0604020202020204" pitchFamily="34" charset="0"/>
              </a:rPr>
              <a:t>The focus group participants also shared some additional comments and concerns that were not discussed in the focus group session, such as the lack of action from the previous engagement survey, the mistrust of leadership, lack of care, logistics issues, the need for standardized training, ergonomic and safety issues, SOP updates, HR visibility, and temperature control</a:t>
            </a:r>
            <a:endParaRPr lang="en-US" sz="1400" dirty="0">
              <a:cs typeface="Arial" panose="020B0604020202020204" pitchFamily="34" charset="0"/>
            </a:endParaRPr>
          </a:p>
        </p:txBody>
      </p:sp>
      <p:sp>
        <p:nvSpPr>
          <p:cNvPr id="19" name="TextBox 18">
            <a:extLst>
              <a:ext uri="{FF2B5EF4-FFF2-40B4-BE49-F238E27FC236}">
                <a16:creationId xmlns:a16="http://schemas.microsoft.com/office/drawing/2014/main" id="{E2E51E0C-C541-C8C5-639A-0E880C015298}"/>
              </a:ext>
            </a:extLst>
          </p:cNvPr>
          <p:cNvSpPr txBox="1"/>
          <p:nvPr/>
        </p:nvSpPr>
        <p:spPr>
          <a:xfrm>
            <a:off x="354102" y="1251223"/>
            <a:ext cx="11119025" cy="1169551"/>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Department collaboration: </a:t>
            </a:r>
            <a:r>
              <a:rPr lang="en-US" sz="1400" b="0" i="0" dirty="0">
                <a:solidFill>
                  <a:srgbClr val="242424"/>
                </a:solidFill>
                <a:effectLst/>
                <a:highlight>
                  <a:srgbClr val="FFFFFF"/>
                </a:highlight>
                <a:cs typeface="Arial" panose="020B0604020202020204" pitchFamily="34" charset="0"/>
              </a:rPr>
              <a:t>challenges and recommendations: The focus group participants identified several challenges that hinder effective collaboration across departments, such as lack of communication, training, trust, and accountability. They also suggested some actions that SMP can take to improve collaboration, such as ensuring relevant information reaches every person and every shift, providing better recognition and pay for performance, and revising the SOPs and control plans. Some of the most voted recommendations were making sure vital information or changes are communicated to everyone, holding everyone to the same standard, and rewarding employees based on their knowledge or performance</a:t>
            </a:r>
            <a:endParaRPr lang="en-US" sz="1400" dirty="0">
              <a:cs typeface="Arial" panose="020B0604020202020204" pitchFamily="34" charset="0"/>
            </a:endParaRPr>
          </a:p>
        </p:txBody>
      </p:sp>
      <p:sp>
        <p:nvSpPr>
          <p:cNvPr id="21" name="TextBox 20">
            <a:extLst>
              <a:ext uri="{FF2B5EF4-FFF2-40B4-BE49-F238E27FC236}">
                <a16:creationId xmlns:a16="http://schemas.microsoft.com/office/drawing/2014/main" id="{ECE009D9-8599-4F5E-FCCC-D2744CE734EA}"/>
              </a:ext>
            </a:extLst>
          </p:cNvPr>
          <p:cNvSpPr txBox="1"/>
          <p:nvPr/>
        </p:nvSpPr>
        <p:spPr>
          <a:xfrm>
            <a:off x="354101" y="2844224"/>
            <a:ext cx="11119026" cy="954107"/>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Recognition: </a:t>
            </a:r>
            <a:r>
              <a:rPr lang="en-US" sz="1400" b="0" i="0" dirty="0">
                <a:solidFill>
                  <a:srgbClr val="242424"/>
                </a:solidFill>
                <a:effectLst/>
                <a:highlight>
                  <a:srgbClr val="FFFFFF"/>
                </a:highlight>
                <a:cs typeface="Arial" panose="020B0604020202020204" pitchFamily="34" charset="0"/>
              </a:rPr>
              <a:t>what's working well and what can be improved: The focus group participants appreciated some of the existing recognition programs, such as the superstar, the perfect attendance award, and the company meals. However, they also expressed dissatisfaction with the lack of pay increases, reviews, and merit-based rewards. They recommended that SMP implement performance-based pay increases, evaluation for management from employees, and longer breaks. They also mentioned some issues with favoritism, HR visibility, job bids, and ergonomic equipment</a:t>
            </a:r>
            <a:endParaRPr lang="en-US" sz="1400" dirty="0">
              <a:cs typeface="Arial" panose="020B0604020202020204" pitchFamily="34" charset="0"/>
            </a:endParaRPr>
          </a:p>
        </p:txBody>
      </p:sp>
    </p:spTree>
    <p:extLst>
      <p:ext uri="{BB962C8B-B14F-4D97-AF65-F5344CB8AC3E}">
        <p14:creationId xmlns:p14="http://schemas.microsoft.com/office/powerpoint/2010/main" val="39655887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8DC15-3AD1-422E-8AC7-A10A04A89726}"/>
              </a:ext>
            </a:extLst>
          </p:cNvPr>
          <p:cNvSpPr>
            <a:spLocks noGrp="1"/>
          </p:cNvSpPr>
          <p:nvPr>
            <p:ph type="title"/>
          </p:nvPr>
        </p:nvSpPr>
        <p:spPr>
          <a:xfrm>
            <a:off x="354105" y="530021"/>
            <a:ext cx="11119027" cy="494107"/>
          </a:xfrm>
        </p:spPr>
        <p:txBody>
          <a:bodyPr/>
          <a:lstStyle/>
          <a:p>
            <a:r>
              <a:rPr lang="en-US" dirty="0"/>
              <a:t>Location Summary – Independence  </a:t>
            </a:r>
            <a:endParaRPr lang="en-CA" dirty="0"/>
          </a:p>
        </p:txBody>
      </p:sp>
      <p:sp>
        <p:nvSpPr>
          <p:cNvPr id="5" name="TextBox 4">
            <a:extLst>
              <a:ext uri="{FF2B5EF4-FFF2-40B4-BE49-F238E27FC236}">
                <a16:creationId xmlns:a16="http://schemas.microsoft.com/office/drawing/2014/main" id="{FBFB02DF-0100-00B6-C574-F9DC55C23C7E}"/>
              </a:ext>
            </a:extLst>
          </p:cNvPr>
          <p:cNvSpPr txBox="1"/>
          <p:nvPr/>
        </p:nvSpPr>
        <p:spPr>
          <a:xfrm>
            <a:off x="354105" y="1136065"/>
            <a:ext cx="11119027" cy="2292935"/>
          </a:xfrm>
          <a:prstGeom prst="rect">
            <a:avLst/>
          </a:prstGeom>
          <a:noFill/>
        </p:spPr>
        <p:txBody>
          <a:bodyPr wrap="square">
            <a:spAutoFit/>
          </a:bodyPr>
          <a:lstStyle/>
          <a:p>
            <a:r>
              <a:rPr lang="en-US" sz="1300" b="1" dirty="0">
                <a:solidFill>
                  <a:srgbClr val="242424"/>
                </a:solidFill>
                <a:highlight>
                  <a:srgbClr val="FFFFFF"/>
                </a:highlight>
                <a:cs typeface="Arial" panose="020B0604020202020204" pitchFamily="34" charset="0"/>
              </a:rPr>
              <a:t>D</a:t>
            </a:r>
            <a:r>
              <a:rPr lang="en-US" sz="1300" b="1" i="0" dirty="0">
                <a:solidFill>
                  <a:srgbClr val="242424"/>
                </a:solidFill>
                <a:effectLst/>
                <a:highlight>
                  <a:srgbClr val="FFFFFF"/>
                </a:highlight>
                <a:cs typeface="Arial" panose="020B0604020202020204" pitchFamily="34" charset="0"/>
              </a:rPr>
              <a:t>epartment collaboration: </a:t>
            </a:r>
            <a:r>
              <a:rPr lang="en-US" sz="1300" b="0" i="0" dirty="0">
                <a:solidFill>
                  <a:srgbClr val="242424"/>
                </a:solidFill>
                <a:effectLst/>
                <a:highlight>
                  <a:srgbClr val="FFFFFF"/>
                </a:highlight>
                <a:cs typeface="Arial" panose="020B0604020202020204" pitchFamily="34" charset="0"/>
              </a:rPr>
              <a:t>The focus group participants identified several positive aspects of department collaboration, such as easy access to support from other departments, good communication about production, policies and activities, and regular meetings such as plant meetings and town hall meetings. </a:t>
            </a:r>
          </a:p>
          <a:p>
            <a:endParaRPr lang="en-US" sz="1300" dirty="0">
              <a:solidFill>
                <a:srgbClr val="242424"/>
              </a:solidFill>
              <a:highlight>
                <a:srgbClr val="FFFFFF"/>
              </a:highlight>
              <a:cs typeface="Arial" panose="020B0604020202020204" pitchFamily="34" charset="0"/>
            </a:endParaRPr>
          </a:p>
          <a:p>
            <a:r>
              <a:rPr lang="en-US" sz="1300" b="0" i="0" dirty="0">
                <a:solidFill>
                  <a:srgbClr val="242424"/>
                </a:solidFill>
                <a:effectLst/>
                <a:highlight>
                  <a:srgbClr val="FFFFFF"/>
                </a:highlight>
                <a:cs typeface="Arial" panose="020B0604020202020204" pitchFamily="34" charset="0"/>
              </a:rPr>
              <a:t>The focus group participants also shared many challenges that hinder department collaboration, such as lack of familiarity with new faces, delayed responses from other plants, micromanagement, poor shift change communication, inconsistent top-down communication, conflicting instructions, lack of listening and feedback from supervisors, lack of communication of production changes and end-of-life status, inadequate training, and cultural issues</a:t>
            </a:r>
          </a:p>
          <a:p>
            <a:endParaRPr lang="en-US" sz="1300" dirty="0">
              <a:solidFill>
                <a:srgbClr val="242424"/>
              </a:solidFill>
              <a:highlight>
                <a:srgbClr val="FFFFFF"/>
              </a:highlight>
              <a:cs typeface="Arial" panose="020B0604020202020204" pitchFamily="34" charset="0"/>
            </a:endParaRPr>
          </a:p>
          <a:p>
            <a:r>
              <a:rPr lang="en-US" sz="1300" b="0" i="0" dirty="0">
                <a:solidFill>
                  <a:srgbClr val="242424"/>
                </a:solidFill>
                <a:effectLst/>
                <a:highlight>
                  <a:srgbClr val="FFFFFF"/>
                </a:highlight>
                <a:cs typeface="Arial" panose="020B0604020202020204" pitchFamily="34" charset="0"/>
              </a:rPr>
              <a:t>The focus group participants voted for their top three recommendations to improve department collaboration, which were holding employees accountable for their production or lack thereof, providing more time for training, and having a plant meeting at one time instead of multiple so that everyone hears the same information and questions. Other recommendations included updating the operating system, listening to supervisors more, having direct and face-to-face communication with supervisors, creating a visual process in all areas, and mimicking the Gentherm end-of-life process for all other parts</a:t>
            </a:r>
            <a:endParaRPr lang="en-US" sz="1300" dirty="0">
              <a:cs typeface="Arial" panose="020B0604020202020204" pitchFamily="34" charset="0"/>
            </a:endParaRPr>
          </a:p>
        </p:txBody>
      </p:sp>
      <p:sp>
        <p:nvSpPr>
          <p:cNvPr id="11" name="TextBox 10">
            <a:extLst>
              <a:ext uri="{FF2B5EF4-FFF2-40B4-BE49-F238E27FC236}">
                <a16:creationId xmlns:a16="http://schemas.microsoft.com/office/drawing/2014/main" id="{EA18B3FE-4038-1210-807E-7A614962015B}"/>
              </a:ext>
            </a:extLst>
          </p:cNvPr>
          <p:cNvSpPr txBox="1"/>
          <p:nvPr/>
        </p:nvSpPr>
        <p:spPr>
          <a:xfrm>
            <a:off x="354106" y="3762465"/>
            <a:ext cx="11119026" cy="2693045"/>
          </a:xfrm>
          <a:prstGeom prst="rect">
            <a:avLst/>
          </a:prstGeom>
          <a:noFill/>
        </p:spPr>
        <p:txBody>
          <a:bodyPr wrap="square">
            <a:spAutoFit/>
          </a:bodyPr>
          <a:lstStyle/>
          <a:p>
            <a:r>
              <a:rPr lang="en-US" sz="1300" b="1" i="0" dirty="0">
                <a:solidFill>
                  <a:srgbClr val="242424"/>
                </a:solidFill>
                <a:effectLst/>
                <a:highlight>
                  <a:srgbClr val="FFFFFF"/>
                </a:highlight>
                <a:cs typeface="Arial" panose="020B0604020202020204" pitchFamily="34" charset="0"/>
              </a:rPr>
              <a:t>Recognition: </a:t>
            </a:r>
            <a:r>
              <a:rPr lang="en-US" sz="1300" b="0" i="0" dirty="0">
                <a:solidFill>
                  <a:srgbClr val="242424"/>
                </a:solidFill>
                <a:effectLst/>
                <a:highlight>
                  <a:srgbClr val="FFFFFF"/>
                </a:highlight>
                <a:cs typeface="Arial" panose="020B0604020202020204" pitchFamily="34" charset="0"/>
              </a:rPr>
              <a:t>The focus group participants mentioned several forms of recognition that they appreciated, such as employee appreciation week, Rock Solid, G.E.M.S, Christmas bonus, SMP Finest, plant shutdown for the holidays, holiday ham, years of service, employee of the month, weekly spotlight, bingo, graduation posts, engineering meetings, positive feedback from engineering manager, health benefits, and yearly bonuses</a:t>
            </a:r>
          </a:p>
          <a:p>
            <a:endParaRPr lang="en-US" sz="1300" dirty="0">
              <a:solidFill>
                <a:srgbClr val="242424"/>
              </a:solidFill>
              <a:highlight>
                <a:srgbClr val="FFFFFF"/>
              </a:highlight>
              <a:cs typeface="Arial" panose="020B0604020202020204" pitchFamily="34" charset="0"/>
            </a:endParaRPr>
          </a:p>
          <a:p>
            <a:r>
              <a:rPr lang="en-US" sz="1300" b="0" i="0" dirty="0">
                <a:solidFill>
                  <a:srgbClr val="242424"/>
                </a:solidFill>
                <a:effectLst/>
                <a:highlight>
                  <a:srgbClr val="FFFFFF"/>
                </a:highlight>
                <a:cs typeface="Arial" panose="020B0604020202020204" pitchFamily="34" charset="0"/>
              </a:rPr>
              <a:t>The focus group participants also expressed several challenges that affect their recognition, such as getting more work without extra pay, no accountability for poor performance, positions being kept as temporary for a long time, lack of recognition from supervisor, unequal pay for the same job, unclear job descriptions, lack of training, good knowledge not being utilized, favoritism, salary and hour being treated differently, not hiring replacements for some jobs, 401k vesting, lack of recognition from middle management, need more rewards for going above and beyond, work life balance, and flexibility in work schedules</a:t>
            </a:r>
          </a:p>
          <a:p>
            <a:endParaRPr lang="en-US" sz="1300" dirty="0">
              <a:solidFill>
                <a:srgbClr val="242424"/>
              </a:solidFill>
              <a:highlight>
                <a:srgbClr val="FFFFFF"/>
              </a:highlight>
              <a:cs typeface="Arial" panose="020B0604020202020204" pitchFamily="34" charset="0"/>
            </a:endParaRPr>
          </a:p>
          <a:p>
            <a:r>
              <a:rPr lang="en-US" sz="1300" b="0" i="0" dirty="0">
                <a:solidFill>
                  <a:srgbClr val="242424"/>
                </a:solidFill>
                <a:effectLst/>
                <a:highlight>
                  <a:srgbClr val="FFFFFF"/>
                </a:highlight>
                <a:cs typeface="Arial" panose="020B0604020202020204" pitchFamily="34" charset="0"/>
              </a:rPr>
              <a:t>The focus group participants suggested various ways to improve recognition at SMP, such as paying for the actual work and knowledge of the job, updating job descriptions and pay accordingly, conducting quarterly evaluations and compensating for good performance, being more present and checking in more as supervisors, providing better and more advanced training, holding everyone accountable for their work, offering more frequent and smaller bonuses, allowing flextime for all levels of employees, and having department meetings with recognition built in</a:t>
            </a:r>
            <a:endParaRPr lang="en-US" sz="1300" dirty="0">
              <a:cs typeface="Arial" panose="020B0604020202020204" pitchFamily="34" charset="0"/>
            </a:endParaRPr>
          </a:p>
        </p:txBody>
      </p:sp>
    </p:spTree>
    <p:extLst>
      <p:ext uri="{BB962C8B-B14F-4D97-AF65-F5344CB8AC3E}">
        <p14:creationId xmlns:p14="http://schemas.microsoft.com/office/powerpoint/2010/main" val="11310385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8DC15-3AD1-422E-8AC7-A10A04A89726}"/>
              </a:ext>
            </a:extLst>
          </p:cNvPr>
          <p:cNvSpPr>
            <a:spLocks noGrp="1"/>
          </p:cNvSpPr>
          <p:nvPr>
            <p:ph type="title"/>
          </p:nvPr>
        </p:nvSpPr>
        <p:spPr>
          <a:xfrm>
            <a:off x="354105" y="530021"/>
            <a:ext cx="11119027" cy="494107"/>
          </a:xfrm>
        </p:spPr>
        <p:txBody>
          <a:bodyPr/>
          <a:lstStyle/>
          <a:p>
            <a:r>
              <a:rPr lang="en-US" dirty="0"/>
              <a:t>Location Summary – Lewisville  </a:t>
            </a:r>
            <a:endParaRPr lang="en-CA" dirty="0"/>
          </a:p>
        </p:txBody>
      </p:sp>
      <p:sp>
        <p:nvSpPr>
          <p:cNvPr id="10" name="TextBox 9">
            <a:extLst>
              <a:ext uri="{FF2B5EF4-FFF2-40B4-BE49-F238E27FC236}">
                <a16:creationId xmlns:a16="http://schemas.microsoft.com/office/drawing/2014/main" id="{8E09E0E8-89C6-655E-6F9A-1D7B2E710656}"/>
              </a:ext>
            </a:extLst>
          </p:cNvPr>
          <p:cNvSpPr txBox="1"/>
          <p:nvPr/>
        </p:nvSpPr>
        <p:spPr>
          <a:xfrm>
            <a:off x="278892" y="1209289"/>
            <a:ext cx="11416284" cy="4185761"/>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Department Collaboration: </a:t>
            </a:r>
            <a:r>
              <a:rPr lang="en-US" sz="1400" dirty="0">
                <a:solidFill>
                  <a:srgbClr val="242424"/>
                </a:solidFill>
                <a:highlight>
                  <a:srgbClr val="FFFFFF"/>
                </a:highlight>
                <a:cs typeface="Arial" panose="020B0604020202020204" pitchFamily="34" charset="0"/>
              </a:rPr>
              <a:t>T</a:t>
            </a:r>
            <a:r>
              <a:rPr lang="en-US" sz="1400" b="0" i="0" dirty="0">
                <a:solidFill>
                  <a:srgbClr val="242424"/>
                </a:solidFill>
                <a:effectLst/>
                <a:highlight>
                  <a:srgbClr val="FFFFFF"/>
                </a:highlight>
                <a:cs typeface="Arial" panose="020B0604020202020204" pitchFamily="34" charset="0"/>
              </a:rPr>
              <a:t>he participants praised the face-to-face communication, the willingness to help, and the good leadership in some departments. They also acknowledged the success in completing emergency orders and meeting goals. However, they also identified several challenges, such as lack of cross-training, slow modernization, blame culture, poor communication between shifts, intimidation tactics, favoritism, racism, attendance policy, and inventory issues. </a:t>
            </a:r>
          </a:p>
          <a:p>
            <a:endParaRPr lang="en-US" sz="1400" dirty="0">
              <a:solidFill>
                <a:srgbClr val="242424"/>
              </a:solidFill>
              <a:highlight>
                <a:srgbClr val="FFFFFF"/>
              </a:highlight>
              <a:cs typeface="Arial" panose="020B0604020202020204" pitchFamily="34" charset="0"/>
            </a:endParaRPr>
          </a:p>
          <a:p>
            <a:r>
              <a:rPr lang="en-US" sz="1400" b="0" i="0" dirty="0">
                <a:solidFill>
                  <a:srgbClr val="242424"/>
                </a:solidFill>
                <a:effectLst/>
                <a:highlight>
                  <a:srgbClr val="FFFFFF"/>
                </a:highlight>
                <a:cs typeface="Arial" panose="020B0604020202020204" pitchFamily="34" charset="0"/>
              </a:rPr>
              <a:t>To improve department collaboration, the participants voted for their top recommendations, which included having accessible documents defining what and how departments work, action plans identifying root causes of issues, group discussions with HR to resolve conflicts, more time off or points, celebrating employee birthdays, and having regular management meetings between departments.</a:t>
            </a:r>
            <a:endParaRPr lang="en-US" sz="1400" dirty="0">
              <a:solidFill>
                <a:srgbClr val="242424"/>
              </a:solidFill>
              <a:highlight>
                <a:srgbClr val="FFFFFF"/>
              </a:highlight>
              <a:cs typeface="Arial" panose="020B0604020202020204" pitchFamily="34" charset="0"/>
            </a:endParaRPr>
          </a:p>
          <a:p>
            <a:endParaRPr lang="en-US" sz="1400" b="0" i="0" dirty="0">
              <a:solidFill>
                <a:srgbClr val="242424"/>
              </a:solidFill>
              <a:effectLst/>
              <a:highlight>
                <a:srgbClr val="FFFFFF"/>
              </a:highlight>
              <a:cs typeface="Arial" panose="020B0604020202020204" pitchFamily="34" charset="0"/>
            </a:endParaRPr>
          </a:p>
          <a:p>
            <a:r>
              <a:rPr lang="en-US" sz="1400" b="1" i="0" dirty="0">
                <a:solidFill>
                  <a:srgbClr val="242424"/>
                </a:solidFill>
                <a:effectLst/>
                <a:highlight>
                  <a:srgbClr val="FFFFFF"/>
                </a:highlight>
                <a:cs typeface="Arial" panose="020B0604020202020204" pitchFamily="34" charset="0"/>
              </a:rPr>
              <a:t>Recognition: </a:t>
            </a:r>
            <a:r>
              <a:rPr lang="en-US" sz="1400" dirty="0">
                <a:solidFill>
                  <a:srgbClr val="242424"/>
                </a:solidFill>
                <a:highlight>
                  <a:srgbClr val="FFFFFF"/>
                </a:highlight>
                <a:cs typeface="Arial" panose="020B0604020202020204" pitchFamily="34" charset="0"/>
              </a:rPr>
              <a:t>T</a:t>
            </a:r>
            <a:r>
              <a:rPr lang="en-US" sz="1400" b="0" i="0" dirty="0">
                <a:solidFill>
                  <a:srgbClr val="242424"/>
                </a:solidFill>
                <a:effectLst/>
                <a:highlight>
                  <a:srgbClr val="FFFFFF"/>
                </a:highlight>
                <a:cs typeface="Arial" panose="020B0604020202020204" pitchFamily="34" charset="0"/>
              </a:rPr>
              <a:t>he participants appreciated some existing practices, such as hamburger man, sporting event tickets, department lunches, ice cream, praise from some managers, holiday parties, Christmas bonus, candy, and yearly raises.</a:t>
            </a:r>
            <a:r>
              <a:rPr lang="en-US" sz="1400" b="0" i="0" u="none" strike="noStrike" dirty="0">
                <a:solidFill>
                  <a:srgbClr val="242424"/>
                </a:solidFill>
                <a:effectLst/>
                <a:highlight>
                  <a:srgbClr val="FFFFFF"/>
                </a:highlight>
                <a:cs typeface="Arial" panose="020B0604020202020204" pitchFamily="34" charset="0"/>
              </a:rPr>
              <a:t> </a:t>
            </a:r>
          </a:p>
          <a:p>
            <a:endParaRPr lang="en-US" sz="1400" dirty="0">
              <a:solidFill>
                <a:srgbClr val="242424"/>
              </a:solidFill>
              <a:highlight>
                <a:srgbClr val="FFFFFF"/>
              </a:highlight>
              <a:cs typeface="Arial" panose="020B0604020202020204" pitchFamily="34" charset="0"/>
            </a:endParaRPr>
          </a:p>
          <a:p>
            <a:r>
              <a:rPr lang="en-US" sz="1400" b="0" i="0" dirty="0">
                <a:solidFill>
                  <a:srgbClr val="242424"/>
                </a:solidFill>
                <a:effectLst/>
                <a:highlight>
                  <a:srgbClr val="FFFFFF"/>
                </a:highlight>
                <a:cs typeface="Arial" panose="020B0604020202020204" pitchFamily="34" charset="0"/>
              </a:rPr>
              <a:t>However, they also expressed their frustration with the lack of recognition and fairness at SMP. They mentioned issues such as pay caps, attendance policy, internal job postings, overtime opportunities, work expectations, seniority, and holidays. To improve recognition, the participants voted for their top recommendations, which included using only 8 hours of vacation time per day, treating experienced employees as well as temps, supervisors and managers learning how to communicate and listen, giving holidays off or the option to make them up, removing or increasing pay bands, implementing a fair attendance policy, rotating overtime opportunities, and holding all employees accountable to the same standards.</a:t>
            </a:r>
            <a:r>
              <a:rPr lang="en-US" sz="1400" b="0" i="0" u="none" strike="noStrike" dirty="0">
                <a:solidFill>
                  <a:srgbClr val="242424"/>
                </a:solidFill>
                <a:effectLst/>
                <a:highlight>
                  <a:srgbClr val="FFFFFF"/>
                </a:highlight>
                <a:cs typeface="Arial" panose="020B0604020202020204" pitchFamily="34" charset="0"/>
              </a:rPr>
              <a:t> </a:t>
            </a:r>
          </a:p>
          <a:p>
            <a:endParaRPr lang="en-US" sz="1400" dirty="0">
              <a:solidFill>
                <a:srgbClr val="242424"/>
              </a:solidFill>
              <a:highlight>
                <a:srgbClr val="FFFFFF"/>
              </a:highlight>
              <a:cs typeface="Arial" panose="020B0604020202020204" pitchFamily="34" charset="0"/>
            </a:endParaRPr>
          </a:p>
          <a:p>
            <a:r>
              <a:rPr lang="en-US" sz="1400" b="1" i="0" dirty="0">
                <a:solidFill>
                  <a:srgbClr val="242424"/>
                </a:solidFill>
                <a:effectLst/>
                <a:highlight>
                  <a:srgbClr val="FFFFFF"/>
                </a:highlight>
                <a:cs typeface="Arial" panose="020B0604020202020204" pitchFamily="34" charset="0"/>
              </a:rPr>
              <a:t>Additional Comments: </a:t>
            </a:r>
            <a:r>
              <a:rPr lang="en-US" sz="1400" b="0" i="0" dirty="0">
                <a:solidFill>
                  <a:srgbClr val="242424"/>
                </a:solidFill>
                <a:effectLst/>
                <a:highlight>
                  <a:srgbClr val="FFFFFF"/>
                </a:highlight>
                <a:cs typeface="Arial" panose="020B0604020202020204" pitchFamily="34" charset="0"/>
              </a:rPr>
              <a:t>In addition to the driver questions, the participants also gave some additional comments and concerns that were important to them but were not discussed in the focus group session. They included topics such as morale, training, career advancement, and celebrations</a:t>
            </a:r>
            <a:endParaRPr lang="en-US" sz="1400" dirty="0">
              <a:cs typeface="Arial" panose="020B0604020202020204" pitchFamily="34" charset="0"/>
            </a:endParaRPr>
          </a:p>
        </p:txBody>
      </p:sp>
    </p:spTree>
    <p:extLst>
      <p:ext uri="{BB962C8B-B14F-4D97-AF65-F5344CB8AC3E}">
        <p14:creationId xmlns:p14="http://schemas.microsoft.com/office/powerpoint/2010/main" val="32970482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8DC15-3AD1-422E-8AC7-A10A04A89726}"/>
              </a:ext>
            </a:extLst>
          </p:cNvPr>
          <p:cNvSpPr>
            <a:spLocks noGrp="1"/>
          </p:cNvSpPr>
          <p:nvPr>
            <p:ph type="title"/>
          </p:nvPr>
        </p:nvSpPr>
        <p:spPr>
          <a:xfrm>
            <a:off x="354105" y="530021"/>
            <a:ext cx="11119027" cy="494107"/>
          </a:xfrm>
        </p:spPr>
        <p:txBody>
          <a:bodyPr/>
          <a:lstStyle/>
          <a:p>
            <a:r>
              <a:rPr lang="en-US" dirty="0"/>
              <a:t>Location Summary – Milwaukee  </a:t>
            </a:r>
            <a:endParaRPr lang="en-CA" dirty="0"/>
          </a:p>
        </p:txBody>
      </p:sp>
      <p:sp>
        <p:nvSpPr>
          <p:cNvPr id="4" name="TextBox 3">
            <a:extLst>
              <a:ext uri="{FF2B5EF4-FFF2-40B4-BE49-F238E27FC236}">
                <a16:creationId xmlns:a16="http://schemas.microsoft.com/office/drawing/2014/main" id="{2BD2F0FA-8342-982F-3532-55A9361577C5}"/>
              </a:ext>
            </a:extLst>
          </p:cNvPr>
          <p:cNvSpPr txBox="1"/>
          <p:nvPr/>
        </p:nvSpPr>
        <p:spPr>
          <a:xfrm>
            <a:off x="354105" y="1398670"/>
            <a:ext cx="11275920" cy="523220"/>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Department Collaboration: </a:t>
            </a:r>
            <a:r>
              <a:rPr lang="en-US" sz="1400" b="0" i="0" dirty="0">
                <a:solidFill>
                  <a:srgbClr val="242424"/>
                </a:solidFill>
                <a:effectLst/>
                <a:highlight>
                  <a:srgbClr val="FFFFFF"/>
                </a:highlight>
                <a:cs typeface="Arial" panose="020B0604020202020204" pitchFamily="34" charset="0"/>
              </a:rPr>
              <a:t>The focus group participants discussed the strengths and challenges of working across departments, and suggested some actions to improve collaboration, such as knowledge sharing, clear expectations, accountability, and proactive problem-solving</a:t>
            </a:r>
            <a:endParaRPr lang="en-US" sz="1400" dirty="0">
              <a:cs typeface="Arial" panose="020B0604020202020204" pitchFamily="34" charset="0"/>
            </a:endParaRPr>
          </a:p>
        </p:txBody>
      </p:sp>
      <p:sp>
        <p:nvSpPr>
          <p:cNvPr id="6" name="TextBox 5">
            <a:extLst>
              <a:ext uri="{FF2B5EF4-FFF2-40B4-BE49-F238E27FC236}">
                <a16:creationId xmlns:a16="http://schemas.microsoft.com/office/drawing/2014/main" id="{6A84B51E-6D4D-8C71-DECA-D73E96BA522A}"/>
              </a:ext>
            </a:extLst>
          </p:cNvPr>
          <p:cNvSpPr txBox="1"/>
          <p:nvPr/>
        </p:nvSpPr>
        <p:spPr>
          <a:xfrm>
            <a:off x="354105" y="2511876"/>
            <a:ext cx="11275920" cy="523220"/>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Recognition: </a:t>
            </a:r>
            <a:r>
              <a:rPr lang="en-US" sz="1400" b="0" i="0" dirty="0">
                <a:solidFill>
                  <a:srgbClr val="242424"/>
                </a:solidFill>
                <a:effectLst/>
                <a:highlight>
                  <a:srgbClr val="FFFFFF"/>
                </a:highlight>
                <a:cs typeface="Arial" panose="020B0604020202020204" pitchFamily="34" charset="0"/>
              </a:rPr>
              <a:t>The focus group participants expressed dissatisfaction with the current recognition practices, which they perceived as biased, generic, and infrequent. They recommended creating a formal program, offering more tangible rewards, celebrating collective success, and ensuring fair and equitable work distribution.</a:t>
            </a:r>
            <a:endParaRPr lang="en-US" sz="1400" dirty="0">
              <a:cs typeface="Arial" panose="020B0604020202020204" pitchFamily="34" charset="0"/>
            </a:endParaRPr>
          </a:p>
        </p:txBody>
      </p:sp>
      <p:sp>
        <p:nvSpPr>
          <p:cNvPr id="8" name="TextBox 7">
            <a:extLst>
              <a:ext uri="{FF2B5EF4-FFF2-40B4-BE49-F238E27FC236}">
                <a16:creationId xmlns:a16="http://schemas.microsoft.com/office/drawing/2014/main" id="{78D89E94-27C4-EB6D-8610-555E52E393D4}"/>
              </a:ext>
            </a:extLst>
          </p:cNvPr>
          <p:cNvSpPr txBox="1"/>
          <p:nvPr/>
        </p:nvSpPr>
        <p:spPr>
          <a:xfrm>
            <a:off x="354105" y="3625082"/>
            <a:ext cx="11275920" cy="523220"/>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Additional comments: </a:t>
            </a:r>
            <a:r>
              <a:rPr lang="en-US" sz="1400" b="0" i="0" dirty="0">
                <a:solidFill>
                  <a:srgbClr val="242424"/>
                </a:solidFill>
                <a:effectLst/>
                <a:highlight>
                  <a:srgbClr val="FFFFFF"/>
                </a:highlight>
                <a:cs typeface="Arial" panose="020B0604020202020204" pitchFamily="34" charset="0"/>
              </a:rPr>
              <a:t>The focus group participants highlighted two major issues that affected their engagement: the new system implementation, which they felt was poorly managed and communicated, and the favoritism in the workplace, which they felt undermined their trust and respect for the leadership</a:t>
            </a:r>
            <a:endParaRPr lang="en-US" sz="1400" dirty="0">
              <a:cs typeface="Arial" panose="020B0604020202020204" pitchFamily="34" charset="0"/>
            </a:endParaRPr>
          </a:p>
        </p:txBody>
      </p:sp>
    </p:spTree>
    <p:extLst>
      <p:ext uri="{BB962C8B-B14F-4D97-AF65-F5344CB8AC3E}">
        <p14:creationId xmlns:p14="http://schemas.microsoft.com/office/powerpoint/2010/main" val="1529085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26898AF-7A03-F140-B7B4-6BF59FD40A8E}"/>
              </a:ext>
            </a:extLst>
          </p:cNvPr>
          <p:cNvSpPr>
            <a:spLocks noGrp="1"/>
          </p:cNvSpPr>
          <p:nvPr>
            <p:ph type="body" sz="quarter" idx="4294967295"/>
          </p:nvPr>
        </p:nvSpPr>
        <p:spPr>
          <a:xfrm>
            <a:off x="4672554" y="885587"/>
            <a:ext cx="5686425" cy="457200"/>
          </a:xfrm>
          <a:prstGeom prst="rect">
            <a:avLst/>
          </a:prstGeom>
        </p:spPr>
        <p:txBody>
          <a:bodyPr/>
          <a:lstStyle/>
          <a:p>
            <a:pPr marL="0" indent="0">
              <a:buNone/>
            </a:pPr>
            <a:r>
              <a:rPr lang="en-US" dirty="0">
                <a:solidFill>
                  <a:schemeClr val="accent1"/>
                </a:solidFill>
                <a:latin typeface="Montserrat SemiBold" panose="00000700000000000000" pitchFamily="2" charset="0"/>
              </a:rPr>
              <a:t>Focus Group Process</a:t>
            </a:r>
          </a:p>
        </p:txBody>
      </p:sp>
      <p:sp>
        <p:nvSpPr>
          <p:cNvPr id="9" name="TextBox 8">
            <a:extLst>
              <a:ext uri="{FF2B5EF4-FFF2-40B4-BE49-F238E27FC236}">
                <a16:creationId xmlns:a16="http://schemas.microsoft.com/office/drawing/2014/main" id="{735C858E-2204-4B09-BD21-7AA831A06382}"/>
              </a:ext>
            </a:extLst>
          </p:cNvPr>
          <p:cNvSpPr txBox="1"/>
          <p:nvPr/>
        </p:nvSpPr>
        <p:spPr>
          <a:xfrm>
            <a:off x="4367754" y="1878383"/>
            <a:ext cx="7265445" cy="4278094"/>
          </a:xfrm>
          <a:prstGeom prst="rect">
            <a:avLst/>
          </a:prstGeom>
          <a:noFill/>
        </p:spPr>
        <p:txBody>
          <a:bodyPr wrap="square" rtlCol="0">
            <a:spAutoFit/>
          </a:bodyPr>
          <a:lstStyle/>
          <a:p>
            <a:pPr>
              <a:spcBef>
                <a:spcPts val="1200"/>
              </a:spcBef>
              <a:buClr>
                <a:schemeClr val="accent4"/>
              </a:buClr>
            </a:pPr>
            <a:r>
              <a:rPr lang="en-US" sz="1600" dirty="0">
                <a:cs typeface="Arial" panose="020B0604020202020204" pitchFamily="34" charset="0"/>
              </a:rPr>
              <a:t>As a follow-up to the organization’s employee engagement survey, focus groups were facilitated by McLean &amp; Company to gain further insight.</a:t>
            </a:r>
          </a:p>
          <a:p>
            <a:pPr>
              <a:spcBef>
                <a:spcPts val="1200"/>
              </a:spcBef>
              <a:buClr>
                <a:schemeClr val="accent4"/>
              </a:buClr>
            </a:pPr>
            <a:r>
              <a:rPr lang="en-US" sz="1600" dirty="0">
                <a:cs typeface="Arial" panose="020B0604020202020204" pitchFamily="34" charset="0"/>
              </a:rPr>
              <a:t>Drivers: </a:t>
            </a:r>
          </a:p>
          <a:p>
            <a:pPr marL="285750" indent="-285750">
              <a:spcBef>
                <a:spcPts val="1200"/>
              </a:spcBef>
              <a:buClr>
                <a:schemeClr val="accent4"/>
              </a:buClr>
              <a:buFont typeface="Arial" panose="020B0604020202020204" pitchFamily="34" charset="0"/>
              <a:buChar char="•"/>
            </a:pPr>
            <a:r>
              <a:rPr lang="en-US" sz="1600" dirty="0">
                <a:cs typeface="Arial" panose="020B0604020202020204" pitchFamily="34" charset="0"/>
              </a:rPr>
              <a:t>Hourly employees – Department Collaboration and Recognition</a:t>
            </a:r>
          </a:p>
          <a:p>
            <a:pPr marL="285750" indent="-285750">
              <a:spcBef>
                <a:spcPts val="1200"/>
              </a:spcBef>
              <a:buClr>
                <a:schemeClr val="accent4"/>
              </a:buClr>
              <a:buFont typeface="Arial" panose="020B0604020202020204" pitchFamily="34" charset="0"/>
              <a:buChar char="•"/>
            </a:pPr>
            <a:r>
              <a:rPr lang="en-US" sz="1600" dirty="0">
                <a:cs typeface="Arial" panose="020B0604020202020204" pitchFamily="34" charset="0"/>
              </a:rPr>
              <a:t>Salary employees and managers – Department Collaboration and Career Advancement &amp; Development</a:t>
            </a:r>
          </a:p>
          <a:p>
            <a:pPr>
              <a:spcBef>
                <a:spcPts val="1200"/>
              </a:spcBef>
              <a:buClr>
                <a:schemeClr val="accent4"/>
              </a:buClr>
            </a:pPr>
            <a:r>
              <a:rPr lang="en-US" sz="1600" dirty="0">
                <a:cs typeface="Arial" panose="020B0604020202020204" pitchFamily="34" charset="0"/>
              </a:rPr>
              <a:t>Employees were asked to answer three questions:</a:t>
            </a:r>
          </a:p>
          <a:p>
            <a:pPr marL="342900" indent="-342900">
              <a:spcBef>
                <a:spcPts val="1200"/>
              </a:spcBef>
              <a:buClr>
                <a:schemeClr val="accent4"/>
              </a:buClr>
              <a:buFont typeface="+mj-lt"/>
              <a:buAutoNum type="arabicPeriod"/>
            </a:pPr>
            <a:r>
              <a:rPr lang="en-US" sz="1600" dirty="0">
                <a:cs typeface="Arial" panose="020B0604020202020204" pitchFamily="34" charset="0"/>
              </a:rPr>
              <a:t>What is SMP doing well that should continue with respect to this driver?</a:t>
            </a:r>
          </a:p>
          <a:p>
            <a:pPr marL="342900" indent="-342900">
              <a:spcBef>
                <a:spcPts val="1200"/>
              </a:spcBef>
              <a:buClr>
                <a:schemeClr val="accent4"/>
              </a:buClr>
              <a:buFont typeface="+mj-lt"/>
              <a:buAutoNum type="arabicPeriod"/>
            </a:pPr>
            <a:r>
              <a:rPr lang="en-US" sz="1600" dirty="0">
                <a:cs typeface="Arial" panose="020B0604020202020204" pitchFamily="34" charset="0"/>
              </a:rPr>
              <a:t>What challenges do you experience with respect to this driver?</a:t>
            </a:r>
          </a:p>
          <a:p>
            <a:pPr marL="342900" indent="-342900">
              <a:spcBef>
                <a:spcPts val="1200"/>
              </a:spcBef>
              <a:buClr>
                <a:schemeClr val="accent4"/>
              </a:buClr>
              <a:buFont typeface="+mj-lt"/>
              <a:buAutoNum type="arabicPeriod"/>
            </a:pPr>
            <a:r>
              <a:rPr lang="en-US" sz="1600" dirty="0">
                <a:cs typeface="Arial" panose="020B0604020202020204" pitchFamily="34" charset="0"/>
              </a:rPr>
              <a:t>What actions can SMP take to improve engagement as it relates to the driver?</a:t>
            </a:r>
          </a:p>
          <a:p>
            <a:pPr>
              <a:spcBef>
                <a:spcPts val="1200"/>
              </a:spcBef>
              <a:buClr>
                <a:schemeClr val="accent4"/>
              </a:buClr>
            </a:pPr>
            <a:r>
              <a:rPr lang="en-US" sz="1600" dirty="0">
                <a:cs typeface="Arial" panose="020B0604020202020204" pitchFamily="34" charset="0"/>
              </a:rPr>
              <a:t>At the end of the focus group, participants in the employee focus groups were asked to vote for their top three initiative ideas listed under the third question. </a:t>
            </a:r>
          </a:p>
        </p:txBody>
      </p:sp>
    </p:spTree>
    <p:extLst>
      <p:ext uri="{BB962C8B-B14F-4D97-AF65-F5344CB8AC3E}">
        <p14:creationId xmlns:p14="http://schemas.microsoft.com/office/powerpoint/2010/main" val="39323329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8DC15-3AD1-422E-8AC7-A10A04A89726}"/>
              </a:ext>
            </a:extLst>
          </p:cNvPr>
          <p:cNvSpPr>
            <a:spLocks noGrp="1"/>
          </p:cNvSpPr>
          <p:nvPr>
            <p:ph type="title"/>
          </p:nvPr>
        </p:nvSpPr>
        <p:spPr>
          <a:xfrm>
            <a:off x="354105" y="530021"/>
            <a:ext cx="11119027" cy="494107"/>
          </a:xfrm>
        </p:spPr>
        <p:txBody>
          <a:bodyPr/>
          <a:lstStyle/>
          <a:p>
            <a:r>
              <a:rPr lang="en-US" dirty="0"/>
              <a:t>Location Summary – St. Thomas  </a:t>
            </a:r>
            <a:endParaRPr lang="en-CA" dirty="0"/>
          </a:p>
        </p:txBody>
      </p:sp>
      <p:sp>
        <p:nvSpPr>
          <p:cNvPr id="4" name="TextBox 3">
            <a:extLst>
              <a:ext uri="{FF2B5EF4-FFF2-40B4-BE49-F238E27FC236}">
                <a16:creationId xmlns:a16="http://schemas.microsoft.com/office/drawing/2014/main" id="{C3A0FE6E-77E7-F45D-84DE-561B5E9A252A}"/>
              </a:ext>
            </a:extLst>
          </p:cNvPr>
          <p:cNvSpPr txBox="1"/>
          <p:nvPr/>
        </p:nvSpPr>
        <p:spPr>
          <a:xfrm>
            <a:off x="354105" y="1448566"/>
            <a:ext cx="11199720" cy="738664"/>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Challenges and recommendations for department collaboration: </a:t>
            </a:r>
            <a:r>
              <a:rPr lang="en-US" sz="1400" b="0" i="0" dirty="0">
                <a:solidFill>
                  <a:srgbClr val="242424"/>
                </a:solidFill>
                <a:effectLst/>
                <a:highlight>
                  <a:srgbClr val="FFFFFF"/>
                </a:highlight>
                <a:cs typeface="Arial" panose="020B0604020202020204" pitchFamily="34" charset="0"/>
              </a:rPr>
              <a:t>Employees reported challenges such as poor communication, workflow interruptions, micromanagement, and lack of input in decision-making. They suggested actions such as more coordination between managers, additional support for workflow implementation, reorganization of work areas, and consistent department meetings.</a:t>
            </a:r>
            <a:endParaRPr lang="en-US" sz="1400" dirty="0">
              <a:cs typeface="Arial" panose="020B0604020202020204" pitchFamily="34" charset="0"/>
            </a:endParaRPr>
          </a:p>
        </p:txBody>
      </p:sp>
      <p:sp>
        <p:nvSpPr>
          <p:cNvPr id="6" name="TextBox 5">
            <a:extLst>
              <a:ext uri="{FF2B5EF4-FFF2-40B4-BE49-F238E27FC236}">
                <a16:creationId xmlns:a16="http://schemas.microsoft.com/office/drawing/2014/main" id="{A8CAA02B-993C-9396-2AE5-A528EAF18FAF}"/>
              </a:ext>
            </a:extLst>
          </p:cNvPr>
          <p:cNvSpPr txBox="1"/>
          <p:nvPr/>
        </p:nvSpPr>
        <p:spPr>
          <a:xfrm>
            <a:off x="354105" y="2628781"/>
            <a:ext cx="11199720" cy="738664"/>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Challenges and recommendations for recognition: </a:t>
            </a:r>
            <a:r>
              <a:rPr lang="en-US" sz="1400" b="0" i="0" dirty="0">
                <a:solidFill>
                  <a:srgbClr val="242424"/>
                </a:solidFill>
                <a:effectLst/>
                <a:highlight>
                  <a:srgbClr val="FFFFFF"/>
                </a:highlight>
                <a:cs typeface="Arial" panose="020B0604020202020204" pitchFamily="34" charset="0"/>
              </a:rPr>
              <a:t>Employees felt that they only received feedback from leaders when they did something wrong, and that they were not appreciated or respected for their work. They proposed actions such as bringing back monthly meetings, sharing department metrics, positive encouragement from leaders, more communication and listening from leaders, a formal recognition program, and company events</a:t>
            </a:r>
            <a:endParaRPr lang="en-US" sz="1400" dirty="0">
              <a:cs typeface="Arial" panose="020B0604020202020204" pitchFamily="34" charset="0"/>
            </a:endParaRPr>
          </a:p>
        </p:txBody>
      </p:sp>
      <p:sp>
        <p:nvSpPr>
          <p:cNvPr id="8" name="TextBox 7">
            <a:extLst>
              <a:ext uri="{FF2B5EF4-FFF2-40B4-BE49-F238E27FC236}">
                <a16:creationId xmlns:a16="http://schemas.microsoft.com/office/drawing/2014/main" id="{445C0FA3-8F0B-E7FF-E192-F8F997F48029}"/>
              </a:ext>
            </a:extLst>
          </p:cNvPr>
          <p:cNvSpPr txBox="1"/>
          <p:nvPr/>
        </p:nvSpPr>
        <p:spPr>
          <a:xfrm>
            <a:off x="354105" y="3688424"/>
            <a:ext cx="11199720" cy="523220"/>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Additional comments from employees: </a:t>
            </a:r>
            <a:r>
              <a:rPr lang="en-US" sz="1400" b="0" i="0" dirty="0">
                <a:solidFill>
                  <a:srgbClr val="242424"/>
                </a:solidFill>
                <a:effectLst/>
                <a:highlight>
                  <a:srgbClr val="FFFFFF"/>
                </a:highlight>
                <a:cs typeface="Arial" panose="020B0604020202020204" pitchFamily="34" charset="0"/>
              </a:rPr>
              <a:t>Employees also expressed concerns about communication and planning, manager support, and cross-training. Some participants were not aware of the purpose of the focus group and felt they were voluntold to attend</a:t>
            </a:r>
            <a:endParaRPr lang="en-US" sz="1400" dirty="0">
              <a:cs typeface="Arial" panose="020B0604020202020204" pitchFamily="34" charset="0"/>
            </a:endParaRPr>
          </a:p>
        </p:txBody>
      </p:sp>
    </p:spTree>
    <p:extLst>
      <p:ext uri="{BB962C8B-B14F-4D97-AF65-F5344CB8AC3E}">
        <p14:creationId xmlns:p14="http://schemas.microsoft.com/office/powerpoint/2010/main" val="37284018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8DC15-3AD1-422E-8AC7-A10A04A89726}"/>
              </a:ext>
            </a:extLst>
          </p:cNvPr>
          <p:cNvSpPr>
            <a:spLocks noGrp="1"/>
          </p:cNvSpPr>
          <p:nvPr>
            <p:ph type="title"/>
          </p:nvPr>
        </p:nvSpPr>
        <p:spPr>
          <a:xfrm>
            <a:off x="354105" y="530021"/>
            <a:ext cx="11119027" cy="494107"/>
          </a:xfrm>
        </p:spPr>
        <p:txBody>
          <a:bodyPr/>
          <a:lstStyle/>
          <a:p>
            <a:r>
              <a:rPr lang="en-US" dirty="0"/>
              <a:t>Location Summary – Mississauga  </a:t>
            </a:r>
            <a:endParaRPr lang="en-CA" dirty="0"/>
          </a:p>
        </p:txBody>
      </p:sp>
      <p:sp>
        <p:nvSpPr>
          <p:cNvPr id="10" name="TextBox 9">
            <a:extLst>
              <a:ext uri="{FF2B5EF4-FFF2-40B4-BE49-F238E27FC236}">
                <a16:creationId xmlns:a16="http://schemas.microsoft.com/office/drawing/2014/main" id="{E488331C-006E-7F92-53AC-16E82D0B6EDA}"/>
              </a:ext>
            </a:extLst>
          </p:cNvPr>
          <p:cNvSpPr txBox="1"/>
          <p:nvPr/>
        </p:nvSpPr>
        <p:spPr>
          <a:xfrm>
            <a:off x="354105" y="1261473"/>
            <a:ext cx="11119026" cy="1169551"/>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Department Collaboration: </a:t>
            </a:r>
            <a:r>
              <a:rPr lang="en-US" sz="1400" b="0" i="0" dirty="0">
                <a:solidFill>
                  <a:srgbClr val="242424"/>
                </a:solidFill>
                <a:effectLst/>
                <a:highlight>
                  <a:srgbClr val="FFFFFF"/>
                </a:highlight>
                <a:cs typeface="Arial" panose="020B0604020202020204" pitchFamily="34" charset="0"/>
              </a:rPr>
              <a:t>The focus group participants identified some strengths and challenges of department collaboration at SMP, and suggested some actions to improve it. Some of the strengths were office to warehouse communication, department meetings, and comfort in communicating among peers and other departments. Some of the challenges were not knowing the processes of other departments, no department rotation, reporting structure, and delay in decision making. Some of the actions suggested were more social activities at work/out of work, opportunities for job rotation, automation for faster decision making, and opportunities to learn more from each other.</a:t>
            </a:r>
            <a:endParaRPr lang="en-US" sz="1400" dirty="0">
              <a:cs typeface="Arial" panose="020B0604020202020204" pitchFamily="34" charset="0"/>
            </a:endParaRPr>
          </a:p>
        </p:txBody>
      </p:sp>
      <p:sp>
        <p:nvSpPr>
          <p:cNvPr id="12" name="TextBox 11">
            <a:extLst>
              <a:ext uri="{FF2B5EF4-FFF2-40B4-BE49-F238E27FC236}">
                <a16:creationId xmlns:a16="http://schemas.microsoft.com/office/drawing/2014/main" id="{9D30C69F-100D-DB19-F562-4BBB58200D33}"/>
              </a:ext>
            </a:extLst>
          </p:cNvPr>
          <p:cNvSpPr txBox="1"/>
          <p:nvPr/>
        </p:nvSpPr>
        <p:spPr>
          <a:xfrm>
            <a:off x="354104" y="2794627"/>
            <a:ext cx="11119025" cy="954107"/>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Recognition: </a:t>
            </a:r>
            <a:r>
              <a:rPr lang="en-US" sz="1400" b="0" i="0" dirty="0">
                <a:solidFill>
                  <a:srgbClr val="242424"/>
                </a:solidFill>
                <a:effectLst/>
                <a:highlight>
                  <a:srgbClr val="FFFFFF"/>
                </a:highlight>
                <a:cs typeface="Arial" panose="020B0604020202020204" pitchFamily="34" charset="0"/>
              </a:rPr>
              <a:t>The focus group participants expressed dissatisfaction with the current recognition practices at SMP, and recommended some changes. Some of the dissatisfaction factors were unclear targets, unfair work distribution, lack of movement or growth, inconsistent raises, insufficient sick days, cut in benefits, and inflexible work schedule. Some of the changes recommended were pay adjustment, performance-based raises, more sick days for the warehouse, clear assignment of job duties, respectful communication, and flexible hours as recognition</a:t>
            </a:r>
            <a:endParaRPr lang="en-US" sz="1400" dirty="0">
              <a:cs typeface="Arial" panose="020B0604020202020204" pitchFamily="34" charset="0"/>
            </a:endParaRPr>
          </a:p>
        </p:txBody>
      </p:sp>
      <p:sp>
        <p:nvSpPr>
          <p:cNvPr id="14" name="TextBox 13">
            <a:extLst>
              <a:ext uri="{FF2B5EF4-FFF2-40B4-BE49-F238E27FC236}">
                <a16:creationId xmlns:a16="http://schemas.microsoft.com/office/drawing/2014/main" id="{B80CD57F-E435-C810-5476-78620AB91EA9}"/>
              </a:ext>
            </a:extLst>
          </p:cNvPr>
          <p:cNvSpPr txBox="1"/>
          <p:nvPr/>
        </p:nvSpPr>
        <p:spPr>
          <a:xfrm>
            <a:off x="354105" y="4159722"/>
            <a:ext cx="11119024" cy="1169551"/>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Additional comments: </a:t>
            </a:r>
            <a:r>
              <a:rPr lang="en-US" sz="1400" b="0" i="0" dirty="0">
                <a:solidFill>
                  <a:srgbClr val="242424"/>
                </a:solidFill>
                <a:effectLst/>
                <a:highlight>
                  <a:srgbClr val="FFFFFF"/>
                </a:highlight>
                <a:cs typeface="Arial" panose="020B0604020202020204" pitchFamily="34" charset="0"/>
              </a:rPr>
              <a:t>The focus group participants also shared some additional comments, issues, and concerns that they wanted to relay back to leadership. Some of the comments were about the lack of respect, appreciation, and credit from management and supervisors, the problems of avoiding issues and being uneasy to talk to management, the need for supervisor retraining, and the burden of covering for absent coworkers. Some of the issues and concerns were about the proper lighting, AC and heating, and fans in the warehouse, the booking time off in advance, the budget for temporary staff, the celebration of other cultures, the remote or hybrid options, the benefits that do not meet the needs, and the internal job applications that do not get interviews</a:t>
            </a:r>
            <a:endParaRPr lang="en-US" sz="1400" dirty="0">
              <a:cs typeface="Arial" panose="020B0604020202020204" pitchFamily="34" charset="0"/>
            </a:endParaRPr>
          </a:p>
        </p:txBody>
      </p:sp>
    </p:spTree>
    <p:extLst>
      <p:ext uri="{BB962C8B-B14F-4D97-AF65-F5344CB8AC3E}">
        <p14:creationId xmlns:p14="http://schemas.microsoft.com/office/powerpoint/2010/main" val="3495134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8DC15-3AD1-422E-8AC7-A10A04A89726}"/>
              </a:ext>
            </a:extLst>
          </p:cNvPr>
          <p:cNvSpPr>
            <a:spLocks noGrp="1"/>
          </p:cNvSpPr>
          <p:nvPr>
            <p:ph type="title"/>
          </p:nvPr>
        </p:nvSpPr>
        <p:spPr>
          <a:xfrm>
            <a:off x="354105" y="530021"/>
            <a:ext cx="11119027" cy="494107"/>
          </a:xfrm>
        </p:spPr>
        <p:txBody>
          <a:bodyPr/>
          <a:lstStyle/>
          <a:p>
            <a:r>
              <a:rPr lang="en-US" dirty="0"/>
              <a:t>Location Summary – Lewisville Manager Group  </a:t>
            </a:r>
            <a:endParaRPr lang="en-CA" dirty="0"/>
          </a:p>
        </p:txBody>
      </p:sp>
      <p:sp>
        <p:nvSpPr>
          <p:cNvPr id="4" name="TextBox 3">
            <a:extLst>
              <a:ext uri="{FF2B5EF4-FFF2-40B4-BE49-F238E27FC236}">
                <a16:creationId xmlns:a16="http://schemas.microsoft.com/office/drawing/2014/main" id="{AC662418-3BDA-3BFE-81F5-1FB1865ACF78}"/>
              </a:ext>
            </a:extLst>
          </p:cNvPr>
          <p:cNvSpPr txBox="1"/>
          <p:nvPr/>
        </p:nvSpPr>
        <p:spPr>
          <a:xfrm>
            <a:off x="354104" y="1396809"/>
            <a:ext cx="11119026" cy="954107"/>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Department collaboration findings: </a:t>
            </a:r>
            <a:r>
              <a:rPr lang="en-US" sz="1400" b="0" i="0" dirty="0">
                <a:solidFill>
                  <a:srgbClr val="242424"/>
                </a:solidFill>
                <a:effectLst/>
                <a:highlight>
                  <a:srgbClr val="FFFFFF"/>
                </a:highlight>
                <a:cs typeface="Arial" panose="020B0604020202020204" pitchFamily="34" charset="0"/>
              </a:rPr>
              <a:t>The focus group reported that SMP has a high level of interdepartmental collaboration and communication, supported by tools like Zoom and IT dashboards. However, some challenges include competing priorities, limited access to information, and knowledge gaps due to turnover or lack of cross-training. The participants suggested streamlining and transferring processes, having effective meetings, reviewing SOX blocks, and allocating resources for development and coverage.</a:t>
            </a:r>
            <a:endParaRPr lang="en-US" sz="1400" dirty="0">
              <a:cs typeface="Arial" panose="020B0604020202020204" pitchFamily="34" charset="0"/>
            </a:endParaRPr>
          </a:p>
        </p:txBody>
      </p:sp>
      <p:sp>
        <p:nvSpPr>
          <p:cNvPr id="6" name="TextBox 5">
            <a:extLst>
              <a:ext uri="{FF2B5EF4-FFF2-40B4-BE49-F238E27FC236}">
                <a16:creationId xmlns:a16="http://schemas.microsoft.com/office/drawing/2014/main" id="{74D233BE-1DCC-E770-BBDE-7D05305A38D6}"/>
              </a:ext>
            </a:extLst>
          </p:cNvPr>
          <p:cNvSpPr txBox="1"/>
          <p:nvPr/>
        </p:nvSpPr>
        <p:spPr>
          <a:xfrm>
            <a:off x="354104" y="2640703"/>
            <a:ext cx="11119025" cy="954107"/>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Career advancement and development findings: </a:t>
            </a:r>
            <a:r>
              <a:rPr lang="en-US" sz="1400" b="0" i="0" dirty="0">
                <a:solidFill>
                  <a:srgbClr val="242424"/>
                </a:solidFill>
                <a:effectLst/>
                <a:highlight>
                  <a:srgbClr val="FFFFFF"/>
                </a:highlight>
                <a:cs typeface="Arial" panose="020B0604020202020204" pitchFamily="34" charset="0"/>
              </a:rPr>
              <a:t>The focus group expressed mixed views on SMP's performance in this driver. Some positive aspects mentioned were IT's 9-box system, customer service's training matrix, and LinkedIn learning access. Some negative aspects mentioned were the lack of job openings due to low turnover, the lack of time for learning new skills, and the inconsistency of succession planning across departments. The participants recommended expanding succession planning beyond a single department, providing more guidance on career development conversations, and adding more employees to reduce workload</a:t>
            </a:r>
            <a:endParaRPr lang="en-US" sz="1400" dirty="0">
              <a:cs typeface="Arial" panose="020B0604020202020204" pitchFamily="34" charset="0"/>
            </a:endParaRPr>
          </a:p>
        </p:txBody>
      </p:sp>
    </p:spTree>
    <p:extLst>
      <p:ext uri="{BB962C8B-B14F-4D97-AF65-F5344CB8AC3E}">
        <p14:creationId xmlns:p14="http://schemas.microsoft.com/office/powerpoint/2010/main" val="41541012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8DC15-3AD1-422E-8AC7-A10A04A89726}"/>
              </a:ext>
            </a:extLst>
          </p:cNvPr>
          <p:cNvSpPr>
            <a:spLocks noGrp="1"/>
          </p:cNvSpPr>
          <p:nvPr>
            <p:ph type="title"/>
          </p:nvPr>
        </p:nvSpPr>
        <p:spPr>
          <a:xfrm>
            <a:off x="354105" y="530021"/>
            <a:ext cx="11119027" cy="494107"/>
          </a:xfrm>
        </p:spPr>
        <p:txBody>
          <a:bodyPr/>
          <a:lstStyle/>
          <a:p>
            <a:r>
              <a:rPr lang="en-US" dirty="0"/>
              <a:t>Location Summary – Cross Location Managers  </a:t>
            </a:r>
            <a:endParaRPr lang="en-CA" dirty="0"/>
          </a:p>
        </p:txBody>
      </p:sp>
      <p:sp>
        <p:nvSpPr>
          <p:cNvPr id="4" name="TextBox 3">
            <a:extLst>
              <a:ext uri="{FF2B5EF4-FFF2-40B4-BE49-F238E27FC236}">
                <a16:creationId xmlns:a16="http://schemas.microsoft.com/office/drawing/2014/main" id="{6974F1E1-8B04-EAD7-0FD0-265CD755A031}"/>
              </a:ext>
            </a:extLst>
          </p:cNvPr>
          <p:cNvSpPr txBox="1"/>
          <p:nvPr/>
        </p:nvSpPr>
        <p:spPr>
          <a:xfrm>
            <a:off x="354104" y="1356139"/>
            <a:ext cx="11119027" cy="523220"/>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Strengths and challenges of department collaboration: </a:t>
            </a:r>
            <a:r>
              <a:rPr lang="en-US" sz="1400" b="0" i="0" dirty="0">
                <a:solidFill>
                  <a:srgbClr val="242424"/>
                </a:solidFill>
                <a:effectLst/>
                <a:highlight>
                  <a:srgbClr val="FFFFFF"/>
                </a:highlight>
                <a:cs typeface="Arial" panose="020B0604020202020204" pitchFamily="34" charset="0"/>
              </a:rPr>
              <a:t>The report highlights the positive aspects of department collaboration, such as town halls, common KPIs, Gemba walks, and group texting. It also identifies the challenges, such as communication, conflicting goals, lack of clarity, workloads, and technical issues</a:t>
            </a:r>
            <a:endParaRPr lang="en-US" sz="1400" dirty="0">
              <a:cs typeface="Arial" panose="020B0604020202020204" pitchFamily="34" charset="0"/>
            </a:endParaRPr>
          </a:p>
        </p:txBody>
      </p:sp>
      <p:sp>
        <p:nvSpPr>
          <p:cNvPr id="6" name="TextBox 5">
            <a:extLst>
              <a:ext uri="{FF2B5EF4-FFF2-40B4-BE49-F238E27FC236}">
                <a16:creationId xmlns:a16="http://schemas.microsoft.com/office/drawing/2014/main" id="{3B5A0E32-6D78-1D6E-033E-37A771CEDBFB}"/>
              </a:ext>
            </a:extLst>
          </p:cNvPr>
          <p:cNvSpPr txBox="1"/>
          <p:nvPr/>
        </p:nvSpPr>
        <p:spPr>
          <a:xfrm>
            <a:off x="354104" y="2291804"/>
            <a:ext cx="11119027" cy="523220"/>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Recommendations to improve department collaboration: </a:t>
            </a:r>
            <a:r>
              <a:rPr lang="en-US" sz="1400" b="0" i="0" dirty="0">
                <a:solidFill>
                  <a:srgbClr val="242424"/>
                </a:solidFill>
                <a:effectLst/>
                <a:highlight>
                  <a:srgbClr val="FFFFFF"/>
                </a:highlight>
                <a:cs typeface="Arial" panose="020B0604020202020204" pitchFamily="34" charset="0"/>
              </a:rPr>
              <a:t>The report lists the top recommendations from the focus group participants, such as implementing shared goals, management team building, standardizing processes, having clear contact lists, and developing a project management model</a:t>
            </a:r>
            <a:endParaRPr lang="en-US" sz="1400" dirty="0">
              <a:cs typeface="Arial" panose="020B0604020202020204" pitchFamily="34" charset="0"/>
            </a:endParaRPr>
          </a:p>
        </p:txBody>
      </p:sp>
      <p:sp>
        <p:nvSpPr>
          <p:cNvPr id="8" name="TextBox 7">
            <a:extLst>
              <a:ext uri="{FF2B5EF4-FFF2-40B4-BE49-F238E27FC236}">
                <a16:creationId xmlns:a16="http://schemas.microsoft.com/office/drawing/2014/main" id="{E0435180-F3E4-27A1-AC64-9D6F650374B6}"/>
              </a:ext>
            </a:extLst>
          </p:cNvPr>
          <p:cNvSpPr txBox="1"/>
          <p:nvPr/>
        </p:nvSpPr>
        <p:spPr>
          <a:xfrm>
            <a:off x="354104" y="3227469"/>
            <a:ext cx="11119027" cy="738664"/>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Strengths and challenges of career advancement and development: </a:t>
            </a:r>
            <a:r>
              <a:rPr lang="en-US" sz="1400" b="0" i="0" dirty="0">
                <a:solidFill>
                  <a:srgbClr val="242424"/>
                </a:solidFill>
                <a:effectLst/>
                <a:highlight>
                  <a:srgbClr val="FFFFFF"/>
                </a:highlight>
                <a:cs typeface="Arial" panose="020B0604020202020204" pitchFamily="34" charset="0"/>
              </a:rPr>
              <a:t>The report acknowledges the availability of some learning and development opportunities, such as LinkedIn learning, tuition reimbursement, internships, and annual leadership training. It also points out the limitations, such as lack of career paths, budget constraints, time pressures, and resource gaps</a:t>
            </a:r>
            <a:endParaRPr lang="en-US" sz="1400" dirty="0">
              <a:cs typeface="Arial" panose="020B0604020202020204" pitchFamily="34" charset="0"/>
            </a:endParaRPr>
          </a:p>
        </p:txBody>
      </p:sp>
      <p:sp>
        <p:nvSpPr>
          <p:cNvPr id="10" name="TextBox 9">
            <a:extLst>
              <a:ext uri="{FF2B5EF4-FFF2-40B4-BE49-F238E27FC236}">
                <a16:creationId xmlns:a16="http://schemas.microsoft.com/office/drawing/2014/main" id="{48149432-7D87-7D64-685A-B1746A89A7B4}"/>
              </a:ext>
            </a:extLst>
          </p:cNvPr>
          <p:cNvSpPr txBox="1"/>
          <p:nvPr/>
        </p:nvSpPr>
        <p:spPr>
          <a:xfrm>
            <a:off x="354104" y="4163134"/>
            <a:ext cx="11119027" cy="738664"/>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Recommendations to improve career advancement and development: </a:t>
            </a:r>
            <a:r>
              <a:rPr lang="en-US" sz="1400" b="0" i="0" dirty="0">
                <a:solidFill>
                  <a:srgbClr val="242424"/>
                </a:solidFill>
                <a:effectLst/>
                <a:highlight>
                  <a:srgbClr val="FFFFFF"/>
                </a:highlight>
                <a:cs typeface="Arial" panose="020B0604020202020204" pitchFamily="34" charset="0"/>
              </a:rPr>
              <a:t>The report suggests some actions to enhance the career prospects and skills of the employees, such as creating different levels and tiers, having transition and succession plans, increasing the training budget, standardizing the incentive program, and restarting the mentorship program</a:t>
            </a:r>
            <a:endParaRPr lang="en-US" sz="1400" dirty="0">
              <a:cs typeface="Arial" panose="020B0604020202020204" pitchFamily="34" charset="0"/>
            </a:endParaRPr>
          </a:p>
        </p:txBody>
      </p:sp>
      <p:sp>
        <p:nvSpPr>
          <p:cNvPr id="12" name="TextBox 11">
            <a:extLst>
              <a:ext uri="{FF2B5EF4-FFF2-40B4-BE49-F238E27FC236}">
                <a16:creationId xmlns:a16="http://schemas.microsoft.com/office/drawing/2014/main" id="{31BAFB3E-D016-1B36-E768-37BD39E41DCD}"/>
              </a:ext>
            </a:extLst>
          </p:cNvPr>
          <p:cNvSpPr txBox="1"/>
          <p:nvPr/>
        </p:nvSpPr>
        <p:spPr>
          <a:xfrm>
            <a:off x="354104" y="5119577"/>
            <a:ext cx="11119027" cy="738664"/>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Additional comments from the focus group participants: </a:t>
            </a:r>
            <a:r>
              <a:rPr lang="en-US" sz="1400" b="0" i="0" dirty="0">
                <a:solidFill>
                  <a:srgbClr val="242424"/>
                </a:solidFill>
                <a:effectLst/>
                <a:highlight>
                  <a:srgbClr val="FFFFFF"/>
                </a:highlight>
                <a:cs typeface="Arial" panose="020B0604020202020204" pitchFamily="34" charset="0"/>
              </a:rPr>
              <a:t>The report concludes with some positive and negative feedback from the participants, such as the good vacation and time away policy, the lack of interaction and standardization across locations, the need for more resources and realistic goals, and the value of trade shows and conferences for innovation</a:t>
            </a:r>
            <a:endParaRPr lang="en-US" sz="1400" dirty="0">
              <a:cs typeface="Arial" panose="020B0604020202020204" pitchFamily="34" charset="0"/>
            </a:endParaRPr>
          </a:p>
        </p:txBody>
      </p:sp>
    </p:spTree>
    <p:extLst>
      <p:ext uri="{BB962C8B-B14F-4D97-AF65-F5344CB8AC3E}">
        <p14:creationId xmlns:p14="http://schemas.microsoft.com/office/powerpoint/2010/main" val="22466227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8DC15-3AD1-422E-8AC7-A10A04A89726}"/>
              </a:ext>
            </a:extLst>
          </p:cNvPr>
          <p:cNvSpPr>
            <a:spLocks noGrp="1"/>
          </p:cNvSpPr>
          <p:nvPr>
            <p:ph type="title"/>
          </p:nvPr>
        </p:nvSpPr>
        <p:spPr>
          <a:xfrm>
            <a:off x="354105" y="530021"/>
            <a:ext cx="11119027" cy="494107"/>
          </a:xfrm>
        </p:spPr>
        <p:txBody>
          <a:bodyPr/>
          <a:lstStyle/>
          <a:p>
            <a:r>
              <a:rPr lang="en-US" dirty="0"/>
              <a:t>Location Summary – LIC Managers  </a:t>
            </a:r>
            <a:endParaRPr lang="en-CA" dirty="0"/>
          </a:p>
        </p:txBody>
      </p:sp>
      <p:sp>
        <p:nvSpPr>
          <p:cNvPr id="5" name="TextBox 4">
            <a:extLst>
              <a:ext uri="{FF2B5EF4-FFF2-40B4-BE49-F238E27FC236}">
                <a16:creationId xmlns:a16="http://schemas.microsoft.com/office/drawing/2014/main" id="{BF3F453B-A142-EA47-67F7-A388085D4EAF}"/>
              </a:ext>
            </a:extLst>
          </p:cNvPr>
          <p:cNvSpPr txBox="1"/>
          <p:nvPr/>
        </p:nvSpPr>
        <p:spPr>
          <a:xfrm>
            <a:off x="315514" y="1250168"/>
            <a:ext cx="11119026" cy="738664"/>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Strengths and challenges of career advancement and development: </a:t>
            </a:r>
            <a:r>
              <a:rPr lang="en-US" sz="1400" b="0" i="0" dirty="0">
                <a:solidFill>
                  <a:srgbClr val="242424"/>
                </a:solidFill>
                <a:effectLst/>
                <a:highlight>
                  <a:srgbClr val="FFFFFF"/>
                </a:highlight>
                <a:cs typeface="Arial" panose="020B0604020202020204" pitchFamily="34" charset="0"/>
              </a:rPr>
              <a:t>The focus group participants praised SMP for offering LinkedIn Learning, cross-training, coaching sessions, skip-levels, and quarterly all hands meetings. They also identified some challenges such as limited budget for external training and industry conferences, limited opportunities for advancement, lack of clear career paths and expectations, and lack of documentation for onboarding</a:t>
            </a:r>
            <a:endParaRPr lang="en-US" sz="1400" dirty="0">
              <a:cs typeface="Arial" panose="020B0604020202020204" pitchFamily="34" charset="0"/>
            </a:endParaRPr>
          </a:p>
        </p:txBody>
      </p:sp>
      <p:sp>
        <p:nvSpPr>
          <p:cNvPr id="7" name="TextBox 6">
            <a:extLst>
              <a:ext uri="{FF2B5EF4-FFF2-40B4-BE49-F238E27FC236}">
                <a16:creationId xmlns:a16="http://schemas.microsoft.com/office/drawing/2014/main" id="{C4B1640F-20A6-D4A1-46F6-9B1C4FB003F9}"/>
              </a:ext>
            </a:extLst>
          </p:cNvPr>
          <p:cNvSpPr txBox="1"/>
          <p:nvPr/>
        </p:nvSpPr>
        <p:spPr>
          <a:xfrm>
            <a:off x="315514" y="2246534"/>
            <a:ext cx="11119025" cy="738664"/>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Recommendations for improving career advancement and development: </a:t>
            </a:r>
            <a:r>
              <a:rPr lang="en-US" sz="1400" b="0" i="0" dirty="0">
                <a:solidFill>
                  <a:srgbClr val="242424"/>
                </a:solidFill>
                <a:effectLst/>
                <a:highlight>
                  <a:srgbClr val="FFFFFF"/>
                </a:highlight>
                <a:cs typeface="Arial" panose="020B0604020202020204" pitchFamily="34" charset="0"/>
              </a:rPr>
              <a:t>The focus group participants voted for their top three recommendations, which were: tone at the top for pro rata budget allocation for training and development, quarterly or bi-annual meetings to check in on goals and career plans, and creating a tiered system with benchmarks and incentives for career progression.</a:t>
            </a:r>
            <a:endParaRPr lang="en-US" sz="1400" dirty="0">
              <a:cs typeface="Arial" panose="020B0604020202020204" pitchFamily="34" charset="0"/>
            </a:endParaRPr>
          </a:p>
        </p:txBody>
      </p:sp>
      <p:sp>
        <p:nvSpPr>
          <p:cNvPr id="9" name="TextBox 8">
            <a:extLst>
              <a:ext uri="{FF2B5EF4-FFF2-40B4-BE49-F238E27FC236}">
                <a16:creationId xmlns:a16="http://schemas.microsoft.com/office/drawing/2014/main" id="{4799B40B-B70D-E6C8-D7A3-FB4EE14F3239}"/>
              </a:ext>
            </a:extLst>
          </p:cNvPr>
          <p:cNvSpPr txBox="1"/>
          <p:nvPr/>
        </p:nvSpPr>
        <p:spPr>
          <a:xfrm>
            <a:off x="354105" y="3123583"/>
            <a:ext cx="11119024" cy="954107"/>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Strengths and challenges of department collaboration: </a:t>
            </a:r>
            <a:r>
              <a:rPr lang="en-US" sz="1400" b="0" i="0" dirty="0">
                <a:solidFill>
                  <a:srgbClr val="242424"/>
                </a:solidFill>
                <a:effectLst/>
                <a:highlight>
                  <a:srgbClr val="FFFFFF"/>
                </a:highlight>
                <a:cs typeface="Arial" panose="020B0604020202020204" pitchFamily="34" charset="0"/>
              </a:rPr>
              <a:t>The focus group participants acknowledged SMP for having a collaborative work environment, an open door culture, common deadlines and respect for each other's time, project management meetings, and cross-department processes. They also pointed out some challenges such as not having all the relevant players in meetings, reluctance to streamline and change existing processes, and lack of accountability for not being a team player</a:t>
            </a:r>
            <a:endParaRPr lang="en-US" sz="1400" dirty="0">
              <a:cs typeface="Arial" panose="020B0604020202020204" pitchFamily="34" charset="0"/>
            </a:endParaRPr>
          </a:p>
        </p:txBody>
      </p:sp>
      <p:sp>
        <p:nvSpPr>
          <p:cNvPr id="11" name="TextBox 10">
            <a:extLst>
              <a:ext uri="{FF2B5EF4-FFF2-40B4-BE49-F238E27FC236}">
                <a16:creationId xmlns:a16="http://schemas.microsoft.com/office/drawing/2014/main" id="{5EB49B75-737D-3CAA-DDA4-DDAB1C8B7250}"/>
              </a:ext>
            </a:extLst>
          </p:cNvPr>
          <p:cNvSpPr txBox="1"/>
          <p:nvPr/>
        </p:nvSpPr>
        <p:spPr>
          <a:xfrm>
            <a:off x="315514" y="4200752"/>
            <a:ext cx="11196211" cy="738664"/>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Recommendations for improving department collaboration: </a:t>
            </a:r>
            <a:r>
              <a:rPr lang="en-US" sz="1400" b="0" i="0" dirty="0">
                <a:solidFill>
                  <a:srgbClr val="242424"/>
                </a:solidFill>
                <a:effectLst/>
                <a:highlight>
                  <a:srgbClr val="FFFFFF"/>
                </a:highlight>
                <a:cs typeface="Arial" panose="020B0604020202020204" pitchFamily="34" charset="0"/>
              </a:rPr>
              <a:t>The focus group participants suggested some actions to enhance department collaboration, such as: openness by management to change and setting expectations, impact to MBO plan for not being a team player, department all hands meetings led by department leaders, and having a better idea of the full workflow and roles within and across department</a:t>
            </a:r>
            <a:endParaRPr lang="en-US" sz="1400" dirty="0">
              <a:cs typeface="Arial" panose="020B0604020202020204" pitchFamily="34" charset="0"/>
            </a:endParaRPr>
          </a:p>
        </p:txBody>
      </p:sp>
      <p:sp>
        <p:nvSpPr>
          <p:cNvPr id="13" name="TextBox 12">
            <a:extLst>
              <a:ext uri="{FF2B5EF4-FFF2-40B4-BE49-F238E27FC236}">
                <a16:creationId xmlns:a16="http://schemas.microsoft.com/office/drawing/2014/main" id="{0329A6EE-96AF-1FA0-E71F-71765136B53D}"/>
              </a:ext>
            </a:extLst>
          </p:cNvPr>
          <p:cNvSpPr txBox="1"/>
          <p:nvPr/>
        </p:nvSpPr>
        <p:spPr>
          <a:xfrm>
            <a:off x="334808" y="5277921"/>
            <a:ext cx="11157618" cy="523220"/>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Additional comments from focus group participants: </a:t>
            </a:r>
            <a:r>
              <a:rPr lang="en-US" sz="1400" b="0" i="0" dirty="0">
                <a:solidFill>
                  <a:srgbClr val="242424"/>
                </a:solidFill>
                <a:effectLst/>
                <a:highlight>
                  <a:srgbClr val="FFFFFF"/>
                </a:highlight>
                <a:cs typeface="Arial" panose="020B0604020202020204" pitchFamily="34" charset="0"/>
              </a:rPr>
              <a:t>The focus group participants also shared some positive and negative aspects of working at SMP, such as: family feel, approachability, respect, technical knowledge, workplace balance, community days, and health care premiums.</a:t>
            </a:r>
            <a:endParaRPr lang="en-US" sz="1400" dirty="0">
              <a:cs typeface="Arial" panose="020B0604020202020204" pitchFamily="34" charset="0"/>
            </a:endParaRPr>
          </a:p>
        </p:txBody>
      </p:sp>
    </p:spTree>
    <p:extLst>
      <p:ext uri="{BB962C8B-B14F-4D97-AF65-F5344CB8AC3E}">
        <p14:creationId xmlns:p14="http://schemas.microsoft.com/office/powerpoint/2010/main" val="14481433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8DC15-3AD1-422E-8AC7-A10A04A89726}"/>
              </a:ext>
            </a:extLst>
          </p:cNvPr>
          <p:cNvSpPr>
            <a:spLocks noGrp="1"/>
          </p:cNvSpPr>
          <p:nvPr>
            <p:ph type="title"/>
          </p:nvPr>
        </p:nvSpPr>
        <p:spPr>
          <a:xfrm>
            <a:off x="354105" y="530021"/>
            <a:ext cx="11119027" cy="494107"/>
          </a:xfrm>
        </p:spPr>
        <p:txBody>
          <a:bodyPr/>
          <a:lstStyle/>
          <a:p>
            <a:r>
              <a:rPr lang="en-US" dirty="0"/>
              <a:t>Location Summary – Sales Employees  </a:t>
            </a:r>
            <a:endParaRPr lang="en-CA" dirty="0"/>
          </a:p>
        </p:txBody>
      </p:sp>
      <p:sp>
        <p:nvSpPr>
          <p:cNvPr id="21" name="TextBox 20">
            <a:extLst>
              <a:ext uri="{FF2B5EF4-FFF2-40B4-BE49-F238E27FC236}">
                <a16:creationId xmlns:a16="http://schemas.microsoft.com/office/drawing/2014/main" id="{A68CF82C-4F7D-E75F-2ED6-CB2D66572E9E}"/>
              </a:ext>
            </a:extLst>
          </p:cNvPr>
          <p:cNvSpPr txBox="1"/>
          <p:nvPr/>
        </p:nvSpPr>
        <p:spPr>
          <a:xfrm>
            <a:off x="354105" y="1308208"/>
            <a:ext cx="11119026" cy="1169551"/>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Career Advancement &amp; Development: </a:t>
            </a:r>
            <a:r>
              <a:rPr lang="en-US" sz="1400" b="0" i="0" dirty="0">
                <a:solidFill>
                  <a:srgbClr val="242424"/>
                </a:solidFill>
                <a:effectLst/>
                <a:highlight>
                  <a:srgbClr val="FFFFFF"/>
                </a:highlight>
                <a:cs typeface="Arial" panose="020B0604020202020204" pitchFamily="34" charset="0"/>
              </a:rPr>
              <a:t>The focus group participants discussed the strengths and challenges of SMP's career advancement and development opportunities, and suggested some actions to improve them, such as mentorship, sales training, and cross-functional movement. They shared their experiences of being encouraged to take on tasks and responsibilities, having conversations with managers about their goals, and accessing LinkedIn Learning. They also expressed their frustration with the slow progression, the lack of reimbursement for external training, and the absence of a structured program for career development</a:t>
            </a:r>
            <a:endParaRPr lang="en-US" sz="1400" dirty="0">
              <a:cs typeface="Arial" panose="020B0604020202020204" pitchFamily="34" charset="0"/>
            </a:endParaRPr>
          </a:p>
        </p:txBody>
      </p:sp>
      <p:sp>
        <p:nvSpPr>
          <p:cNvPr id="23" name="TextBox 22">
            <a:extLst>
              <a:ext uri="{FF2B5EF4-FFF2-40B4-BE49-F238E27FC236}">
                <a16:creationId xmlns:a16="http://schemas.microsoft.com/office/drawing/2014/main" id="{AE036A11-6578-AF9B-EE7C-66025ABED6A7}"/>
              </a:ext>
            </a:extLst>
          </p:cNvPr>
          <p:cNvSpPr txBox="1"/>
          <p:nvPr/>
        </p:nvSpPr>
        <p:spPr>
          <a:xfrm>
            <a:off x="354105" y="2761839"/>
            <a:ext cx="11119026" cy="1169551"/>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Department Collaboration: </a:t>
            </a:r>
            <a:r>
              <a:rPr lang="en-US" sz="1400" b="0" i="0" dirty="0">
                <a:solidFill>
                  <a:srgbClr val="242424"/>
                </a:solidFill>
                <a:effectLst/>
                <a:highlight>
                  <a:srgbClr val="FFFFFF"/>
                </a:highlight>
                <a:cs typeface="Arial" panose="020B0604020202020204" pitchFamily="34" charset="0"/>
              </a:rPr>
              <a:t>The focus group participants praised the training, communication, and accessibility of the product and marketing departments, and the town halls with senior leadership. They also identified some areas of improvement, such as feedback mechanism, interdepartmental alignment, and involvement of sales teams in customer training. They mentioned the challenges of working with two different organizations (FS/SMP) that do not operate as one, and the lack of an updated org chart to know whom to contact. They recommended having a standard list of issues, a portal for sharing information, and a way to categorize feedback</a:t>
            </a:r>
            <a:endParaRPr lang="en-US" sz="1400" dirty="0">
              <a:cs typeface="Arial" panose="020B0604020202020204" pitchFamily="34" charset="0"/>
            </a:endParaRPr>
          </a:p>
        </p:txBody>
      </p:sp>
    </p:spTree>
    <p:extLst>
      <p:ext uri="{BB962C8B-B14F-4D97-AF65-F5344CB8AC3E}">
        <p14:creationId xmlns:p14="http://schemas.microsoft.com/office/powerpoint/2010/main" val="38146523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8DC15-3AD1-422E-8AC7-A10A04A89726}"/>
              </a:ext>
            </a:extLst>
          </p:cNvPr>
          <p:cNvSpPr>
            <a:spLocks noGrp="1"/>
          </p:cNvSpPr>
          <p:nvPr>
            <p:ph type="title"/>
          </p:nvPr>
        </p:nvSpPr>
        <p:spPr>
          <a:xfrm>
            <a:off x="354105" y="530021"/>
            <a:ext cx="11119027" cy="494107"/>
          </a:xfrm>
        </p:spPr>
        <p:txBody>
          <a:bodyPr/>
          <a:lstStyle/>
          <a:p>
            <a:r>
              <a:rPr lang="en-US" dirty="0"/>
              <a:t>Location Summary – Sales Manager  </a:t>
            </a:r>
            <a:endParaRPr lang="en-CA" dirty="0"/>
          </a:p>
        </p:txBody>
      </p:sp>
      <p:sp>
        <p:nvSpPr>
          <p:cNvPr id="4" name="TextBox 3">
            <a:extLst>
              <a:ext uri="{FF2B5EF4-FFF2-40B4-BE49-F238E27FC236}">
                <a16:creationId xmlns:a16="http://schemas.microsoft.com/office/drawing/2014/main" id="{CAC5F957-6789-59A5-4E22-48F52F5ED4A1}"/>
              </a:ext>
            </a:extLst>
          </p:cNvPr>
          <p:cNvSpPr txBox="1"/>
          <p:nvPr/>
        </p:nvSpPr>
        <p:spPr>
          <a:xfrm>
            <a:off x="354104" y="1209346"/>
            <a:ext cx="11119027" cy="954107"/>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Career Advancement &amp; Development: </a:t>
            </a:r>
            <a:r>
              <a:rPr lang="en-US" sz="1400" b="0" i="0" dirty="0">
                <a:solidFill>
                  <a:srgbClr val="242424"/>
                </a:solidFill>
                <a:effectLst/>
                <a:highlight>
                  <a:srgbClr val="FFFFFF"/>
                </a:highlight>
                <a:cs typeface="Arial" panose="020B0604020202020204" pitchFamily="34" charset="0"/>
              </a:rPr>
              <a:t>The focus group discussed the strengths and challenges of SMP's career development opportunities, and suggested actions such as providing more courses, mentorship, and succession planning. They highlighted the good communication, the up-to-date technology training, the delegation of responsibility, and the support for growth from the leaders. They also mentioned the limitations of the flat structure, the lack of consistent recognition, the need for mobility, and the difficulty of finding qualified candidates</a:t>
            </a:r>
            <a:endParaRPr lang="en-US" sz="1400" dirty="0">
              <a:cs typeface="Arial" panose="020B0604020202020204" pitchFamily="34" charset="0"/>
            </a:endParaRPr>
          </a:p>
        </p:txBody>
      </p:sp>
      <p:sp>
        <p:nvSpPr>
          <p:cNvPr id="6" name="TextBox 5">
            <a:extLst>
              <a:ext uri="{FF2B5EF4-FFF2-40B4-BE49-F238E27FC236}">
                <a16:creationId xmlns:a16="http://schemas.microsoft.com/office/drawing/2014/main" id="{23B3E7E2-2FB1-A641-F360-AE917466778B}"/>
              </a:ext>
            </a:extLst>
          </p:cNvPr>
          <p:cNvSpPr txBox="1"/>
          <p:nvPr/>
        </p:nvSpPr>
        <p:spPr>
          <a:xfrm>
            <a:off x="354104" y="2496372"/>
            <a:ext cx="11119027" cy="738664"/>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Department Collaboration: </a:t>
            </a:r>
            <a:r>
              <a:rPr lang="en-US" sz="1400" b="0" i="0" dirty="0">
                <a:solidFill>
                  <a:srgbClr val="242424"/>
                </a:solidFill>
                <a:effectLst/>
                <a:highlight>
                  <a:srgbClr val="FFFFFF"/>
                </a:highlight>
                <a:cs typeface="Arial" panose="020B0604020202020204" pitchFamily="34" charset="0"/>
              </a:rPr>
              <a:t>The focus group praised the communication and collaboration within and across departments, and recommended more opportunities for sharing best practices and learning from different areas. They appreciated the town hall meetings, the sales updates, the category managers, and the customer service. They also identified some gaps due to high turnover, internal practices, and nomenclature</a:t>
            </a:r>
            <a:endParaRPr lang="en-US" sz="1400" dirty="0">
              <a:cs typeface="Arial" panose="020B0604020202020204" pitchFamily="34" charset="0"/>
            </a:endParaRPr>
          </a:p>
        </p:txBody>
      </p:sp>
      <p:sp>
        <p:nvSpPr>
          <p:cNvPr id="8" name="TextBox 7">
            <a:extLst>
              <a:ext uri="{FF2B5EF4-FFF2-40B4-BE49-F238E27FC236}">
                <a16:creationId xmlns:a16="http://schemas.microsoft.com/office/drawing/2014/main" id="{A2DDC32F-E6AA-C089-1FAA-D81D34927CE6}"/>
              </a:ext>
            </a:extLst>
          </p:cNvPr>
          <p:cNvSpPr txBox="1"/>
          <p:nvPr/>
        </p:nvSpPr>
        <p:spPr>
          <a:xfrm>
            <a:off x="354104" y="3615340"/>
            <a:ext cx="11119027" cy="738664"/>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Additional Comments: </a:t>
            </a:r>
            <a:r>
              <a:rPr lang="en-US" sz="1400" b="0" i="0" dirty="0">
                <a:solidFill>
                  <a:srgbClr val="242424"/>
                </a:solidFill>
                <a:effectLst/>
                <a:highlight>
                  <a:srgbClr val="FFFFFF"/>
                </a:highlight>
                <a:cs typeface="Arial" panose="020B0604020202020204" pitchFamily="34" charset="0"/>
              </a:rPr>
              <a:t>The focus group expressed appreciation for the chance to chat with peers and requested more online training and roundtable discussions to enhance their knowledge and skills. They also suggested bringing back the online training where sales teams would share their approaches and challenges with different customers and markets</a:t>
            </a:r>
            <a:endParaRPr lang="en-US" sz="1400" dirty="0">
              <a:cs typeface="Arial" panose="020B0604020202020204" pitchFamily="34" charset="0"/>
            </a:endParaRPr>
          </a:p>
        </p:txBody>
      </p:sp>
    </p:spTree>
    <p:extLst>
      <p:ext uri="{BB962C8B-B14F-4D97-AF65-F5344CB8AC3E}">
        <p14:creationId xmlns:p14="http://schemas.microsoft.com/office/powerpoint/2010/main" val="3209470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8DC15-3AD1-422E-8AC7-A10A04A89726}"/>
              </a:ext>
            </a:extLst>
          </p:cNvPr>
          <p:cNvSpPr>
            <a:spLocks noGrp="1"/>
          </p:cNvSpPr>
          <p:nvPr>
            <p:ph type="title"/>
          </p:nvPr>
        </p:nvSpPr>
        <p:spPr>
          <a:xfrm>
            <a:off x="354105" y="530021"/>
            <a:ext cx="11119027" cy="494107"/>
          </a:xfrm>
        </p:spPr>
        <p:txBody>
          <a:bodyPr/>
          <a:lstStyle/>
          <a:p>
            <a:r>
              <a:rPr lang="en-US" dirty="0"/>
              <a:t>Location Summary – LIC Employee  </a:t>
            </a:r>
            <a:endParaRPr lang="en-CA" dirty="0"/>
          </a:p>
        </p:txBody>
      </p:sp>
      <p:sp>
        <p:nvSpPr>
          <p:cNvPr id="4" name="TextBox 3">
            <a:extLst>
              <a:ext uri="{FF2B5EF4-FFF2-40B4-BE49-F238E27FC236}">
                <a16:creationId xmlns:a16="http://schemas.microsoft.com/office/drawing/2014/main" id="{91A78453-7B52-E1C3-3E50-92911A2CB4B4}"/>
              </a:ext>
            </a:extLst>
          </p:cNvPr>
          <p:cNvSpPr txBox="1"/>
          <p:nvPr/>
        </p:nvSpPr>
        <p:spPr>
          <a:xfrm>
            <a:off x="354104" y="1278457"/>
            <a:ext cx="11399746" cy="954107"/>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What works well for department collaboration: </a:t>
            </a:r>
            <a:r>
              <a:rPr lang="en-US" sz="1400" b="0" i="0" dirty="0">
                <a:solidFill>
                  <a:srgbClr val="242424"/>
                </a:solidFill>
                <a:effectLst/>
                <a:highlight>
                  <a:srgbClr val="FFFFFF"/>
                </a:highlight>
                <a:cs typeface="Arial" panose="020B0604020202020204" pitchFamily="34" charset="0"/>
              </a:rPr>
              <a:t>The report lists several positive aspects of department collaboration, such as problem solving, communication modes, working with others, projects, town halls, and hybrid work arrangements. The participants appreciated the efficiency and effectiveness of working with other departments on customer issues, the approachability and openness of the SMP culture, the involvement of key people in project communication, and the flexibility of working remotely or in the office</a:t>
            </a:r>
            <a:endParaRPr lang="en-US" sz="1400" dirty="0">
              <a:cs typeface="Arial" panose="020B0604020202020204" pitchFamily="34" charset="0"/>
            </a:endParaRPr>
          </a:p>
        </p:txBody>
      </p:sp>
      <p:sp>
        <p:nvSpPr>
          <p:cNvPr id="6" name="TextBox 5">
            <a:extLst>
              <a:ext uri="{FF2B5EF4-FFF2-40B4-BE49-F238E27FC236}">
                <a16:creationId xmlns:a16="http://schemas.microsoft.com/office/drawing/2014/main" id="{E04251D4-253F-B8C2-35FD-A8E30A83FCE9}"/>
              </a:ext>
            </a:extLst>
          </p:cNvPr>
          <p:cNvSpPr txBox="1"/>
          <p:nvPr/>
        </p:nvSpPr>
        <p:spPr>
          <a:xfrm>
            <a:off x="354104" y="2633472"/>
            <a:ext cx="11399746" cy="954107"/>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What challenges exist for department collaboration: </a:t>
            </a:r>
            <a:r>
              <a:rPr lang="en-US" sz="1400" b="0" i="0" dirty="0">
                <a:solidFill>
                  <a:srgbClr val="242424"/>
                </a:solidFill>
                <a:effectLst/>
                <a:highlight>
                  <a:srgbClr val="FFFFFF"/>
                </a:highlight>
                <a:cs typeface="Arial" panose="020B0604020202020204" pitchFamily="34" charset="0"/>
              </a:rPr>
              <a:t>The report identifies some areas of improvement for department collaboration, such as cross location communication, information sharing, software updates, respect between departments, and management style and skills. The participants expressed some frustration with the lack of timely and relevant feedback from other locations, the inconsistency and redundancy of information, the negative impacts of software changes without notice, the different perceptions and expectations of different departments, and the lack of people management skills and soft skills among some managers</a:t>
            </a:r>
            <a:endParaRPr lang="en-US" sz="1400" dirty="0">
              <a:cs typeface="Arial" panose="020B0604020202020204" pitchFamily="34" charset="0"/>
            </a:endParaRPr>
          </a:p>
        </p:txBody>
      </p:sp>
      <p:sp>
        <p:nvSpPr>
          <p:cNvPr id="8" name="TextBox 7">
            <a:extLst>
              <a:ext uri="{FF2B5EF4-FFF2-40B4-BE49-F238E27FC236}">
                <a16:creationId xmlns:a16="http://schemas.microsoft.com/office/drawing/2014/main" id="{36B2883F-D85C-347A-D0D4-85C17D236003}"/>
              </a:ext>
            </a:extLst>
          </p:cNvPr>
          <p:cNvSpPr txBox="1"/>
          <p:nvPr/>
        </p:nvSpPr>
        <p:spPr>
          <a:xfrm>
            <a:off x="354104" y="3988487"/>
            <a:ext cx="11399746" cy="954107"/>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What recommendations are proposed for department collaboration: </a:t>
            </a:r>
            <a:r>
              <a:rPr lang="en-US" sz="1400" b="0" i="0" dirty="0">
                <a:solidFill>
                  <a:srgbClr val="242424"/>
                </a:solidFill>
                <a:effectLst/>
                <a:highlight>
                  <a:srgbClr val="FFFFFF"/>
                </a:highlight>
                <a:cs typeface="Arial" panose="020B0604020202020204" pitchFamily="34" charset="0"/>
              </a:rPr>
              <a:t>The report suggests some actions that SMP can take to enhance department collaboration, such as more group meetings, transparency, software impact analysis, accessible directory, opportunities to visit other sites, and accountability. The participants voted for these recommendations as the most effective ways to improve communication, information sharing, understanding, and trust among different departments and locations. They also expressed the desire to meet in informal settings and see the human side of their colleagues</a:t>
            </a:r>
            <a:endParaRPr lang="en-US" sz="1400" dirty="0">
              <a:cs typeface="Arial" panose="020B0604020202020204" pitchFamily="34" charset="0"/>
            </a:endParaRPr>
          </a:p>
        </p:txBody>
      </p:sp>
    </p:spTree>
    <p:extLst>
      <p:ext uri="{BB962C8B-B14F-4D97-AF65-F5344CB8AC3E}">
        <p14:creationId xmlns:p14="http://schemas.microsoft.com/office/powerpoint/2010/main" val="3096921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8DC15-3AD1-422E-8AC7-A10A04A89726}"/>
              </a:ext>
            </a:extLst>
          </p:cNvPr>
          <p:cNvSpPr>
            <a:spLocks noGrp="1"/>
          </p:cNvSpPr>
          <p:nvPr>
            <p:ph type="title"/>
          </p:nvPr>
        </p:nvSpPr>
        <p:spPr>
          <a:xfrm>
            <a:off x="354105" y="530021"/>
            <a:ext cx="11119027" cy="494107"/>
          </a:xfrm>
        </p:spPr>
        <p:txBody>
          <a:bodyPr/>
          <a:lstStyle/>
          <a:p>
            <a:r>
              <a:rPr lang="en-US" dirty="0"/>
              <a:t>Location Summary – LIC Employee cont’d  </a:t>
            </a:r>
            <a:endParaRPr lang="en-CA" dirty="0"/>
          </a:p>
        </p:txBody>
      </p:sp>
      <p:sp>
        <p:nvSpPr>
          <p:cNvPr id="14" name="TextBox 13">
            <a:extLst>
              <a:ext uri="{FF2B5EF4-FFF2-40B4-BE49-F238E27FC236}">
                <a16:creationId xmlns:a16="http://schemas.microsoft.com/office/drawing/2014/main" id="{B6D66EB0-697E-906B-C2DF-2EA644CEA61D}"/>
              </a:ext>
            </a:extLst>
          </p:cNvPr>
          <p:cNvSpPr txBox="1"/>
          <p:nvPr/>
        </p:nvSpPr>
        <p:spPr>
          <a:xfrm>
            <a:off x="354104" y="1315033"/>
            <a:ext cx="11228295" cy="738664"/>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What works well for career advancement and development: </a:t>
            </a:r>
            <a:r>
              <a:rPr lang="en-US" sz="1400" b="0" i="0" dirty="0">
                <a:solidFill>
                  <a:srgbClr val="242424"/>
                </a:solidFill>
                <a:effectLst/>
                <a:highlight>
                  <a:srgbClr val="FFFFFF"/>
                </a:highlight>
                <a:cs typeface="Arial" panose="020B0604020202020204" pitchFamily="34" charset="0"/>
              </a:rPr>
              <a:t>The report highlights some positive aspects of career advancement and development at SMP, such as internal job opportunities, training courses, tuition reimbursement, cross training, and LinkedIn learning. The participants appreciated the ability to move within the company, the support for education and learning new skills, the exposure to different areas of interest, and the recognition of service milestones</a:t>
            </a:r>
            <a:endParaRPr lang="en-US" sz="1400" dirty="0">
              <a:cs typeface="Arial" panose="020B0604020202020204" pitchFamily="34" charset="0"/>
            </a:endParaRPr>
          </a:p>
        </p:txBody>
      </p:sp>
      <p:sp>
        <p:nvSpPr>
          <p:cNvPr id="16" name="TextBox 15">
            <a:extLst>
              <a:ext uri="{FF2B5EF4-FFF2-40B4-BE49-F238E27FC236}">
                <a16:creationId xmlns:a16="http://schemas.microsoft.com/office/drawing/2014/main" id="{4147F458-715D-28A6-2329-EE4C7C581FE8}"/>
              </a:ext>
            </a:extLst>
          </p:cNvPr>
          <p:cNvSpPr txBox="1"/>
          <p:nvPr/>
        </p:nvSpPr>
        <p:spPr>
          <a:xfrm>
            <a:off x="354104" y="2619158"/>
            <a:ext cx="11228295" cy="1169551"/>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What challenges exist for career advancement and development: </a:t>
            </a:r>
            <a:r>
              <a:rPr lang="en-US" sz="1400" b="0" i="0" dirty="0">
                <a:solidFill>
                  <a:srgbClr val="242424"/>
                </a:solidFill>
                <a:effectLst/>
                <a:highlight>
                  <a:srgbClr val="FFFFFF"/>
                </a:highlight>
                <a:cs typeface="Arial" panose="020B0604020202020204" pitchFamily="34" charset="0"/>
              </a:rPr>
              <a:t>The report points out some areas of improvement for career advancement and development at SMP, such as lack of training or support, education requirements, transparency of selection process, time constraints, limited growth opportunities, and resistance to change. The participants expressed some dissatisfaction with the lack of personalized feedback and guidance, the preference for external hires or degree holders, the unclear criteria and timelines for promotions, the difficulty of finding time for learning and development, the feeling of being stuck or overlooked, and the unwillingness to change or share knowledge</a:t>
            </a:r>
            <a:endParaRPr lang="en-US" sz="1400" dirty="0">
              <a:cs typeface="Arial" panose="020B0604020202020204" pitchFamily="34" charset="0"/>
            </a:endParaRPr>
          </a:p>
        </p:txBody>
      </p:sp>
      <p:sp>
        <p:nvSpPr>
          <p:cNvPr id="18" name="TextBox 17">
            <a:extLst>
              <a:ext uri="{FF2B5EF4-FFF2-40B4-BE49-F238E27FC236}">
                <a16:creationId xmlns:a16="http://schemas.microsoft.com/office/drawing/2014/main" id="{194CE089-3C9D-6E0D-9066-B2CE6DFBA1ED}"/>
              </a:ext>
            </a:extLst>
          </p:cNvPr>
          <p:cNvSpPr txBox="1"/>
          <p:nvPr/>
        </p:nvSpPr>
        <p:spPr>
          <a:xfrm>
            <a:off x="354104" y="4279392"/>
            <a:ext cx="11228295" cy="954107"/>
          </a:xfrm>
          <a:prstGeom prst="rect">
            <a:avLst/>
          </a:prstGeom>
          <a:noFill/>
        </p:spPr>
        <p:txBody>
          <a:bodyPr wrap="square">
            <a:spAutoFit/>
          </a:bodyPr>
          <a:lstStyle/>
          <a:p>
            <a:r>
              <a:rPr lang="en-US" sz="1400" b="1" i="0" dirty="0">
                <a:solidFill>
                  <a:srgbClr val="242424"/>
                </a:solidFill>
                <a:effectLst/>
                <a:highlight>
                  <a:srgbClr val="FFFFFF"/>
                </a:highlight>
                <a:cs typeface="Arial" panose="020B0604020202020204" pitchFamily="34" charset="0"/>
              </a:rPr>
              <a:t>What recommendations are proposed for career advancement and development: </a:t>
            </a:r>
            <a:r>
              <a:rPr lang="en-US" sz="1400" b="0" i="0" dirty="0">
                <a:solidFill>
                  <a:srgbClr val="242424"/>
                </a:solidFill>
                <a:effectLst/>
                <a:highlight>
                  <a:srgbClr val="FFFFFF"/>
                </a:highlight>
                <a:cs typeface="Arial" panose="020B0604020202020204" pitchFamily="34" charset="0"/>
              </a:rPr>
              <a:t>The report recommends some actions that SMP can take to improve career advancement and development, such as collaboration between managers and HR, promotion and training of internal candidates, external audits of groups, group meetings, feedback and goal setting, and mentorship program. The participants voted for these recommendations as the most effective ways to increase recognition, opportunity, transparency, communication, and development for employees</a:t>
            </a:r>
            <a:endParaRPr lang="en-US" sz="1400" dirty="0">
              <a:cs typeface="Arial" panose="020B0604020202020204" pitchFamily="34" charset="0"/>
            </a:endParaRPr>
          </a:p>
        </p:txBody>
      </p:sp>
    </p:spTree>
    <p:extLst>
      <p:ext uri="{BB962C8B-B14F-4D97-AF65-F5344CB8AC3E}">
        <p14:creationId xmlns:p14="http://schemas.microsoft.com/office/powerpoint/2010/main" val="17022216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B285348-F399-0849-92E4-5BD3541498E2}"/>
              </a:ext>
            </a:extLst>
          </p:cNvPr>
          <p:cNvSpPr txBox="1"/>
          <p:nvPr/>
        </p:nvSpPr>
        <p:spPr>
          <a:xfrm>
            <a:off x="6124353" y="3444949"/>
            <a:ext cx="184731" cy="26039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17761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4CA82B1-EF6B-6442-AFD4-99B7AC11CD83}"/>
              </a:ext>
            </a:extLst>
          </p:cNvPr>
          <p:cNvSpPr>
            <a:spLocks noGrp="1"/>
          </p:cNvSpPr>
          <p:nvPr>
            <p:ph type="title"/>
          </p:nvPr>
        </p:nvSpPr>
        <p:spPr>
          <a:xfrm>
            <a:off x="315605" y="2863906"/>
            <a:ext cx="10808475" cy="1130188"/>
          </a:xfrm>
        </p:spPr>
        <p:txBody>
          <a:bodyPr/>
          <a:lstStyle/>
          <a:p>
            <a:pPr>
              <a:lnSpc>
                <a:spcPct val="110000"/>
              </a:lnSpc>
            </a:pPr>
            <a:r>
              <a:rPr lang="en-US" sz="4800" dirty="0">
                <a:solidFill>
                  <a:schemeClr val="accent1"/>
                </a:solidFill>
                <a:latin typeface="Montserrat SemiBold" panose="00000700000000000000" pitchFamily="2" charset="0"/>
                <a:ea typeface="+mn-ea"/>
                <a:cs typeface="+mn-cs"/>
              </a:rPr>
              <a:t>Department Collaboration</a:t>
            </a:r>
          </a:p>
        </p:txBody>
      </p:sp>
    </p:spTree>
    <p:extLst>
      <p:ext uri="{BB962C8B-B14F-4D97-AF65-F5344CB8AC3E}">
        <p14:creationId xmlns:p14="http://schemas.microsoft.com/office/powerpoint/2010/main" val="819450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D2E7F-F650-4EB7-AB5D-1EE1401CC59A}"/>
              </a:ext>
            </a:extLst>
          </p:cNvPr>
          <p:cNvSpPr>
            <a:spLocks noGrp="1"/>
          </p:cNvSpPr>
          <p:nvPr>
            <p:ph type="title"/>
          </p:nvPr>
        </p:nvSpPr>
        <p:spPr/>
        <p:txBody>
          <a:bodyPr/>
          <a:lstStyle/>
          <a:p>
            <a:r>
              <a:rPr lang="en-US" dirty="0"/>
              <a:t>Department Collaboration</a:t>
            </a:r>
          </a:p>
        </p:txBody>
      </p:sp>
      <p:sp>
        <p:nvSpPr>
          <p:cNvPr id="13" name="Rectangle 12">
            <a:extLst>
              <a:ext uri="{FF2B5EF4-FFF2-40B4-BE49-F238E27FC236}">
                <a16:creationId xmlns:a16="http://schemas.microsoft.com/office/drawing/2014/main" id="{E524A5D6-2002-4E81-B44E-040927F25EB5}"/>
              </a:ext>
            </a:extLst>
          </p:cNvPr>
          <p:cNvSpPr/>
          <p:nvPr/>
        </p:nvSpPr>
        <p:spPr>
          <a:xfrm>
            <a:off x="354104" y="1779115"/>
            <a:ext cx="11551383" cy="4548864"/>
          </a:xfrm>
          <a:prstGeom prst="rect">
            <a:avLst/>
          </a:prstGeom>
          <a:solidFill>
            <a:srgbClr val="FFFFFF">
              <a:alpha val="50196"/>
            </a:srgbClr>
          </a:solid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marL="285750" lvl="1" indent="-285750">
              <a:buFont typeface="Arial" panose="020B0604020202020204" pitchFamily="34" charset="0"/>
              <a:buChar char="•"/>
            </a:pPr>
            <a:r>
              <a:rPr lang="en-US" sz="1600" dirty="0">
                <a:solidFill>
                  <a:schemeClr val="tx1"/>
                </a:solidFill>
                <a:cs typeface="Arial" panose="020B0604020202020204" pitchFamily="34" charset="0"/>
              </a:rPr>
              <a:t>Town Halls are a big success and widely appreciated across SMP – for sharing good information and engaging employees by answering questions</a:t>
            </a:r>
          </a:p>
          <a:p>
            <a:pPr marL="0" lvl="1"/>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r>
              <a:rPr lang="en-US" sz="1600" dirty="0">
                <a:solidFill>
                  <a:schemeClr val="tx1"/>
                </a:solidFill>
                <a:cs typeface="Arial" panose="020B0604020202020204" pitchFamily="34" charset="0"/>
              </a:rPr>
              <a:t>Quality of communication within groups/departments were generally seen as effective and positive, however there is a wide variation in the quality of communication between departments and between locations</a:t>
            </a:r>
          </a:p>
          <a:p>
            <a:pPr marL="840242" lvl="3" indent="-285750">
              <a:buFont typeface="Arial" panose="020B0604020202020204" pitchFamily="34" charset="0"/>
              <a:buChar char="•"/>
            </a:pPr>
            <a:r>
              <a:rPr lang="en-US" sz="1600" dirty="0">
                <a:solidFill>
                  <a:schemeClr val="tx1"/>
                </a:solidFill>
                <a:cs typeface="Arial" panose="020B0604020202020204" pitchFamily="34" charset="0"/>
              </a:rPr>
              <a:t>At various sites, people felt they were not provided with the information they needed in a timely manner so as to complete their work, or were not notified of required products and materials needed to complete their work</a:t>
            </a:r>
          </a:p>
          <a:p>
            <a:pPr marL="840242" lvl="3" indent="-285750">
              <a:buFont typeface="Arial" panose="020B0604020202020204" pitchFamily="34" charset="0"/>
              <a:buChar char="•"/>
            </a:pPr>
            <a:r>
              <a:rPr lang="en-US" sz="1600" dirty="0">
                <a:solidFill>
                  <a:schemeClr val="tx1"/>
                </a:solidFill>
                <a:cs typeface="Arial" panose="020B0604020202020204" pitchFamily="34" charset="0"/>
              </a:rPr>
              <a:t>Responses were often delayed as emails are not responded to in a timely manner, or employees were unable to find the correct person/department to connect with</a:t>
            </a:r>
          </a:p>
          <a:p>
            <a:pPr marL="554492" lvl="3"/>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r>
              <a:rPr lang="en-US" sz="1600" dirty="0">
                <a:solidFill>
                  <a:schemeClr val="tx1"/>
                </a:solidFill>
                <a:cs typeface="Arial" panose="020B0604020202020204" pitchFamily="34" charset="0"/>
              </a:rPr>
              <a:t>Many suggested update contact lists so employees/supervisors know who to reach out to, including other locations</a:t>
            </a:r>
          </a:p>
          <a:p>
            <a:pPr marL="0" lvl="1"/>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r>
              <a:rPr lang="en-US" sz="1600" dirty="0">
                <a:solidFill>
                  <a:schemeClr val="tx1"/>
                </a:solidFill>
                <a:cs typeface="Arial" panose="020B0604020202020204" pitchFamily="34" charset="0"/>
              </a:rPr>
              <a:t>Many expressed challenges with shift changes, noting a lack of communication between first and second shifts, and needing to find a way (e.g., regular shift change meetings) to get up to speed on what any outstanding issues or tasks are from first shift. Second shift employees also referenced feeling out of the loop in many cases, and feeling they were not included</a:t>
            </a:r>
          </a:p>
          <a:p>
            <a:pPr marL="285750" lvl="1" indent="-285750">
              <a:buFont typeface="Arial" panose="020B0604020202020204" pitchFamily="34" charset="0"/>
              <a:buChar char="•"/>
            </a:pPr>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r>
              <a:rPr lang="en-US" sz="1600" dirty="0">
                <a:solidFill>
                  <a:schemeClr val="tx1"/>
                </a:solidFill>
                <a:cs typeface="Arial" panose="020B0604020202020204" pitchFamily="34" charset="0"/>
              </a:rPr>
              <a:t>For LIC, there were concerns expressed by those who are managers or have managers located in different geographic areas. There appears to be a lack of clarity with reporting structures and challenges in communicating across locations</a:t>
            </a:r>
          </a:p>
          <a:p>
            <a:pPr marL="0" lvl="1"/>
            <a:endParaRPr lang="en-US" sz="1600" dirty="0">
              <a:solidFill>
                <a:schemeClr val="tx1"/>
              </a:solidFill>
              <a:cs typeface="Arial" panose="020B0604020202020204" pitchFamily="34" charset="0"/>
            </a:endParaRPr>
          </a:p>
          <a:p>
            <a:pPr marL="0" lvl="1"/>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endParaRPr lang="en-US" sz="1600" dirty="0">
              <a:solidFill>
                <a:schemeClr val="tx1"/>
              </a:solidFill>
              <a:cs typeface="Arial" panose="020B0604020202020204" pitchFamily="34" charset="0"/>
            </a:endParaRPr>
          </a:p>
        </p:txBody>
      </p:sp>
      <p:sp>
        <p:nvSpPr>
          <p:cNvPr id="14" name="Rectangle 13">
            <a:extLst>
              <a:ext uri="{FF2B5EF4-FFF2-40B4-BE49-F238E27FC236}">
                <a16:creationId xmlns:a16="http://schemas.microsoft.com/office/drawing/2014/main" id="{603C1FDC-FDBD-46BD-815A-9B3C7A8DF268}"/>
              </a:ext>
            </a:extLst>
          </p:cNvPr>
          <p:cNvSpPr/>
          <p:nvPr/>
        </p:nvSpPr>
        <p:spPr>
          <a:xfrm>
            <a:off x="360001" y="1095115"/>
            <a:ext cx="11545487" cy="684000"/>
          </a:xfrm>
          <a:prstGeom prst="rect">
            <a:avLst/>
          </a:prstGeom>
          <a:solidFill>
            <a:srgbClr val="41439A"/>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b="1" dirty="0">
                <a:latin typeface="+mj-lt"/>
                <a:cs typeface="Arial" panose="020B0604020202020204" pitchFamily="34" charset="0"/>
              </a:rPr>
              <a:t>Key Findings and Observations</a:t>
            </a:r>
          </a:p>
        </p:txBody>
      </p:sp>
    </p:spTree>
    <p:extLst>
      <p:ext uri="{BB962C8B-B14F-4D97-AF65-F5344CB8AC3E}">
        <p14:creationId xmlns:p14="http://schemas.microsoft.com/office/powerpoint/2010/main" val="2639640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D2E7F-F650-4EB7-AB5D-1EE1401CC59A}"/>
              </a:ext>
            </a:extLst>
          </p:cNvPr>
          <p:cNvSpPr>
            <a:spLocks noGrp="1"/>
          </p:cNvSpPr>
          <p:nvPr>
            <p:ph type="title"/>
          </p:nvPr>
        </p:nvSpPr>
        <p:spPr/>
        <p:txBody>
          <a:bodyPr/>
          <a:lstStyle/>
          <a:p>
            <a:r>
              <a:rPr lang="en-US" dirty="0"/>
              <a:t>Department Collaboration</a:t>
            </a:r>
          </a:p>
        </p:txBody>
      </p:sp>
      <p:sp>
        <p:nvSpPr>
          <p:cNvPr id="13" name="Rectangle 12">
            <a:extLst>
              <a:ext uri="{FF2B5EF4-FFF2-40B4-BE49-F238E27FC236}">
                <a16:creationId xmlns:a16="http://schemas.microsoft.com/office/drawing/2014/main" id="{E524A5D6-2002-4E81-B44E-040927F25EB5}"/>
              </a:ext>
            </a:extLst>
          </p:cNvPr>
          <p:cNvSpPr/>
          <p:nvPr/>
        </p:nvSpPr>
        <p:spPr>
          <a:xfrm>
            <a:off x="354104" y="1779115"/>
            <a:ext cx="11551383" cy="4548864"/>
          </a:xfrm>
          <a:prstGeom prst="rect">
            <a:avLst/>
          </a:prstGeom>
          <a:solidFill>
            <a:srgbClr val="FFFFFF">
              <a:alpha val="50196"/>
            </a:srgbClr>
          </a:solid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marL="285750" lvl="1" indent="-285750">
              <a:buFont typeface="Arial" panose="020B0604020202020204" pitchFamily="34" charset="0"/>
              <a:buChar char="•"/>
            </a:pPr>
            <a:r>
              <a:rPr lang="en-US" sz="1600" b="1" dirty="0">
                <a:solidFill>
                  <a:schemeClr val="tx1"/>
                </a:solidFill>
                <a:cs typeface="Arial" panose="020B0604020202020204" pitchFamily="34" charset="0"/>
              </a:rPr>
              <a:t>Recommendations across SMP included:</a:t>
            </a:r>
          </a:p>
          <a:p>
            <a:pPr marL="0" lvl="1"/>
            <a:endParaRPr lang="en-US" sz="1600" b="1" dirty="0">
              <a:solidFill>
                <a:schemeClr val="tx1"/>
              </a:solidFill>
              <a:cs typeface="Arial" panose="020B0604020202020204" pitchFamily="34" charset="0"/>
            </a:endParaRPr>
          </a:p>
          <a:p>
            <a:pPr marL="840242" lvl="3" indent="-285750">
              <a:buFont typeface="Arial" panose="020B0604020202020204" pitchFamily="34" charset="0"/>
              <a:buChar char="•"/>
            </a:pPr>
            <a:r>
              <a:rPr lang="en-US" sz="1600" dirty="0">
                <a:solidFill>
                  <a:schemeClr val="tx1"/>
                </a:solidFill>
                <a:cs typeface="Arial" panose="020B0604020202020204" pitchFamily="34" charset="0"/>
              </a:rPr>
              <a:t>Listen to employees who are doing the work on a day-to-day because they (may) have ideas on how to improve processes and efficiencies</a:t>
            </a:r>
          </a:p>
          <a:p>
            <a:pPr marL="554492" lvl="3"/>
            <a:endParaRPr lang="en-US" sz="1600" dirty="0">
              <a:solidFill>
                <a:schemeClr val="tx1"/>
              </a:solidFill>
              <a:cs typeface="Arial" panose="020B0604020202020204" pitchFamily="34" charset="0"/>
            </a:endParaRPr>
          </a:p>
          <a:p>
            <a:pPr marL="840242" lvl="3" indent="-285750">
              <a:buFont typeface="Arial" panose="020B0604020202020204" pitchFamily="34" charset="0"/>
              <a:buChar char="•"/>
            </a:pPr>
            <a:r>
              <a:rPr lang="en-US" sz="1600" dirty="0">
                <a:solidFill>
                  <a:schemeClr val="tx1"/>
                </a:solidFill>
                <a:cs typeface="Arial" panose="020B0604020202020204" pitchFamily="34" charset="0"/>
              </a:rPr>
              <a:t>Regular shift change meetings and/or Gemba walks</a:t>
            </a:r>
          </a:p>
          <a:p>
            <a:pPr marL="554492" lvl="3"/>
            <a:endParaRPr lang="en-US" sz="1600" dirty="0">
              <a:solidFill>
                <a:schemeClr val="tx1"/>
              </a:solidFill>
              <a:cs typeface="Arial" panose="020B0604020202020204" pitchFamily="34" charset="0"/>
            </a:endParaRPr>
          </a:p>
          <a:p>
            <a:pPr marL="840242" lvl="3" indent="-285750">
              <a:buFont typeface="Arial" panose="020B0604020202020204" pitchFamily="34" charset="0"/>
              <a:buChar char="•"/>
            </a:pPr>
            <a:r>
              <a:rPr lang="en-US" sz="1600" dirty="0">
                <a:solidFill>
                  <a:schemeClr val="tx1"/>
                </a:solidFill>
                <a:cs typeface="Arial" panose="020B0604020202020204" pitchFamily="34" charset="0"/>
              </a:rPr>
              <a:t>Managers and supervisors across departments should meet regularly to discuss issues and problem solve. They should also report back to their teams so everyone is on the same page and have the same information</a:t>
            </a:r>
          </a:p>
          <a:p>
            <a:pPr marL="554492" lvl="3"/>
            <a:endParaRPr lang="en-US" sz="1600" dirty="0">
              <a:solidFill>
                <a:schemeClr val="tx1"/>
              </a:solidFill>
              <a:cs typeface="Arial" panose="020B0604020202020204" pitchFamily="34" charset="0"/>
            </a:endParaRPr>
          </a:p>
          <a:p>
            <a:pPr marL="840242" lvl="3" indent="-285750">
              <a:buFont typeface="Arial" panose="020B0604020202020204" pitchFamily="34" charset="0"/>
              <a:buChar char="•"/>
            </a:pPr>
            <a:r>
              <a:rPr lang="en-US" sz="1600" dirty="0">
                <a:solidFill>
                  <a:schemeClr val="tx1"/>
                </a:solidFill>
                <a:cs typeface="Arial" panose="020B0604020202020204" pitchFamily="34" charset="0"/>
              </a:rPr>
              <a:t>Ensuring everyone has access to the information they need to do their job (though some referenced hinderances such as SOX)</a:t>
            </a:r>
          </a:p>
          <a:p>
            <a:pPr marL="554492" lvl="3"/>
            <a:endParaRPr lang="en-US" sz="1600" dirty="0">
              <a:solidFill>
                <a:schemeClr val="tx1"/>
              </a:solidFill>
              <a:cs typeface="Arial" panose="020B0604020202020204" pitchFamily="34" charset="0"/>
            </a:endParaRPr>
          </a:p>
          <a:p>
            <a:pPr marL="840242" lvl="3" indent="-285750">
              <a:buFont typeface="Arial" panose="020B0604020202020204" pitchFamily="34" charset="0"/>
              <a:buChar char="•"/>
            </a:pPr>
            <a:r>
              <a:rPr lang="en-US" sz="1600" dirty="0">
                <a:solidFill>
                  <a:schemeClr val="tx1"/>
                </a:solidFill>
                <a:cs typeface="Arial" panose="020B0604020202020204" pitchFamily="34" charset="0"/>
              </a:rPr>
              <a:t>Up to date contact lists so you know where/who to reach out</a:t>
            </a:r>
          </a:p>
          <a:p>
            <a:pPr marL="285750" lvl="1" indent="-285750">
              <a:buFont typeface="Arial" panose="020B0604020202020204" pitchFamily="34" charset="0"/>
              <a:buChar char="•"/>
            </a:pPr>
            <a:endParaRPr lang="en-US" sz="1600" dirty="0">
              <a:solidFill>
                <a:schemeClr val="tx1"/>
              </a:solidFill>
              <a:cs typeface="Arial" panose="020B0604020202020204" pitchFamily="34" charset="0"/>
            </a:endParaRPr>
          </a:p>
        </p:txBody>
      </p:sp>
      <p:sp>
        <p:nvSpPr>
          <p:cNvPr id="14" name="Rectangle 13">
            <a:extLst>
              <a:ext uri="{FF2B5EF4-FFF2-40B4-BE49-F238E27FC236}">
                <a16:creationId xmlns:a16="http://schemas.microsoft.com/office/drawing/2014/main" id="{603C1FDC-FDBD-46BD-815A-9B3C7A8DF268}"/>
              </a:ext>
            </a:extLst>
          </p:cNvPr>
          <p:cNvSpPr/>
          <p:nvPr/>
        </p:nvSpPr>
        <p:spPr>
          <a:xfrm>
            <a:off x="360001" y="1095115"/>
            <a:ext cx="11545487" cy="684000"/>
          </a:xfrm>
          <a:prstGeom prst="rect">
            <a:avLst/>
          </a:prstGeom>
          <a:solidFill>
            <a:srgbClr val="41439A"/>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b="1" dirty="0">
                <a:latin typeface="+mj-lt"/>
                <a:cs typeface="Arial" panose="020B0604020202020204" pitchFamily="34" charset="0"/>
              </a:rPr>
              <a:t>Recommendations</a:t>
            </a:r>
          </a:p>
        </p:txBody>
      </p:sp>
    </p:spTree>
    <p:extLst>
      <p:ext uri="{BB962C8B-B14F-4D97-AF65-F5344CB8AC3E}">
        <p14:creationId xmlns:p14="http://schemas.microsoft.com/office/powerpoint/2010/main" val="39707379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4CA82B1-EF6B-6442-AFD4-99B7AC11CD83}"/>
              </a:ext>
            </a:extLst>
          </p:cNvPr>
          <p:cNvSpPr>
            <a:spLocks noGrp="1"/>
          </p:cNvSpPr>
          <p:nvPr>
            <p:ph type="title"/>
          </p:nvPr>
        </p:nvSpPr>
        <p:spPr>
          <a:xfrm>
            <a:off x="315605" y="2863906"/>
            <a:ext cx="10808475" cy="1130188"/>
          </a:xfrm>
        </p:spPr>
        <p:txBody>
          <a:bodyPr/>
          <a:lstStyle/>
          <a:p>
            <a:pPr>
              <a:lnSpc>
                <a:spcPct val="110000"/>
              </a:lnSpc>
            </a:pPr>
            <a:r>
              <a:rPr lang="en-US" sz="4800" dirty="0">
                <a:solidFill>
                  <a:schemeClr val="accent1"/>
                </a:solidFill>
                <a:latin typeface="Montserrat SemiBold" panose="00000700000000000000" pitchFamily="2" charset="0"/>
                <a:ea typeface="+mn-ea"/>
                <a:cs typeface="+mn-cs"/>
              </a:rPr>
              <a:t>Recognition</a:t>
            </a:r>
          </a:p>
        </p:txBody>
      </p:sp>
    </p:spTree>
    <p:extLst>
      <p:ext uri="{BB962C8B-B14F-4D97-AF65-F5344CB8AC3E}">
        <p14:creationId xmlns:p14="http://schemas.microsoft.com/office/powerpoint/2010/main" val="19032053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D2E7F-F650-4EB7-AB5D-1EE1401CC59A}"/>
              </a:ext>
            </a:extLst>
          </p:cNvPr>
          <p:cNvSpPr>
            <a:spLocks noGrp="1"/>
          </p:cNvSpPr>
          <p:nvPr>
            <p:ph type="title"/>
          </p:nvPr>
        </p:nvSpPr>
        <p:spPr/>
        <p:txBody>
          <a:bodyPr/>
          <a:lstStyle/>
          <a:p>
            <a:r>
              <a:rPr lang="en-US" dirty="0"/>
              <a:t>Recognition</a:t>
            </a:r>
          </a:p>
        </p:txBody>
      </p:sp>
      <p:sp>
        <p:nvSpPr>
          <p:cNvPr id="12" name="Rectangle 11">
            <a:extLst>
              <a:ext uri="{FF2B5EF4-FFF2-40B4-BE49-F238E27FC236}">
                <a16:creationId xmlns:a16="http://schemas.microsoft.com/office/drawing/2014/main" id="{B39F1E6A-C254-426C-A9D6-88899728B20D}"/>
              </a:ext>
            </a:extLst>
          </p:cNvPr>
          <p:cNvSpPr/>
          <p:nvPr/>
        </p:nvSpPr>
        <p:spPr>
          <a:xfrm>
            <a:off x="354105" y="1724825"/>
            <a:ext cx="11484830" cy="4675976"/>
          </a:xfrm>
          <a:prstGeom prst="rect">
            <a:avLst/>
          </a:prstGeom>
          <a:solidFill>
            <a:srgbClr val="FFFFFF">
              <a:alpha val="50196"/>
            </a:srgbClr>
          </a:solid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marL="285750" lvl="1" indent="-285750">
              <a:buFont typeface="Arial" panose="020B0604020202020204" pitchFamily="34" charset="0"/>
              <a:buChar char="•"/>
            </a:pPr>
            <a:r>
              <a:rPr lang="en-US" sz="1600" dirty="0">
                <a:solidFill>
                  <a:schemeClr val="tx1"/>
                </a:solidFill>
                <a:cs typeface="Arial" panose="020B0604020202020204" pitchFamily="34" charset="0"/>
              </a:rPr>
              <a:t>Several locations referenced many events and celebrations that take place such as employee appreciation, lunches, site specific recognition programs, Christmas bonuses, and service awards</a:t>
            </a:r>
          </a:p>
          <a:p>
            <a:pPr marL="0" lvl="1"/>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r>
              <a:rPr lang="en-US" sz="1600" dirty="0">
                <a:solidFill>
                  <a:schemeClr val="tx1"/>
                </a:solidFill>
                <a:cs typeface="Arial" panose="020B0604020202020204" pitchFamily="34" charset="0"/>
              </a:rPr>
              <a:t>Challenges with perceived lack of fairness and transparency in promotions, with some referencing not being acknowledged or invited for an interview when applying for other internal roles, or feeling that less experienced employees are getting promoted. </a:t>
            </a:r>
          </a:p>
          <a:p>
            <a:pPr marL="0" lvl="1"/>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r>
              <a:rPr lang="en-US" sz="1600" dirty="0">
                <a:solidFill>
                  <a:schemeClr val="tx1"/>
                </a:solidFill>
                <a:cs typeface="Arial" panose="020B0604020202020204" pitchFamily="34" charset="0"/>
              </a:rPr>
              <a:t>Discussions gravitated towards feeling that people were not treated fairly, that employees were not being held accountable for their work and often times led to others having to pick up the slack. Perceptions that poor performance isn’t dealt with by supervisors, and those who are good workers being given more work because they (supervisors) know it will get done</a:t>
            </a:r>
          </a:p>
          <a:p>
            <a:pPr marL="285750" lvl="1" indent="-285750">
              <a:buFont typeface="Arial" panose="020B0604020202020204" pitchFamily="34" charset="0"/>
              <a:buChar char="•"/>
            </a:pPr>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r>
              <a:rPr lang="en-US" sz="1600" dirty="0">
                <a:solidFill>
                  <a:schemeClr val="tx1"/>
                </a:solidFill>
                <a:cs typeface="Arial" panose="020B0604020202020204" pitchFamily="34" charset="0"/>
              </a:rPr>
              <a:t>Compensation – references to lack of pay increases to adjust for cost of living, but many also stating doing additional work or work at a higher skill level and not being paid for that. E.g., assisting with technical set up and trouble shooting, but not getting the same pay</a:t>
            </a:r>
          </a:p>
          <a:p>
            <a:pPr marL="285750" lvl="1" indent="-285750">
              <a:buFont typeface="Arial" panose="020B0604020202020204" pitchFamily="34" charset="0"/>
              <a:buChar char="•"/>
            </a:pPr>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r>
              <a:rPr lang="en-US" sz="1600" dirty="0">
                <a:solidFill>
                  <a:schemeClr val="tx1"/>
                </a:solidFill>
                <a:cs typeface="Arial" panose="020B0604020202020204" pitchFamily="34" charset="0"/>
              </a:rPr>
              <a:t>Several participants across locations felt that communication was disrespectful from supervisors and managers, some referencing being intimidated by supervisor/manager comments about being replaced. There were also several mentions of supervisors/managers having a “know it all” attitude, therefore not willing to listen to employee suggestions</a:t>
            </a:r>
          </a:p>
          <a:p>
            <a:pPr marL="285750" lvl="1" indent="-285750">
              <a:buFont typeface="Arial" panose="020B0604020202020204" pitchFamily="34" charset="0"/>
              <a:buChar char="•"/>
            </a:pPr>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r>
              <a:rPr lang="en-US" sz="1600" dirty="0">
                <a:solidFill>
                  <a:schemeClr val="tx1"/>
                </a:solidFill>
                <a:cs typeface="Arial" panose="020B0604020202020204" pitchFamily="34" charset="0"/>
              </a:rPr>
              <a:t>Many feel the points system is unfair</a:t>
            </a:r>
          </a:p>
          <a:p>
            <a:pPr marL="0" lvl="1"/>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endParaRPr lang="en-US" sz="1600" dirty="0">
              <a:solidFill>
                <a:schemeClr val="tx1"/>
              </a:solidFill>
              <a:cs typeface="Arial" panose="020B0604020202020204" pitchFamily="34" charset="0"/>
            </a:endParaRPr>
          </a:p>
        </p:txBody>
      </p:sp>
      <p:sp>
        <p:nvSpPr>
          <p:cNvPr id="15" name="Rectangle 14">
            <a:extLst>
              <a:ext uri="{FF2B5EF4-FFF2-40B4-BE49-F238E27FC236}">
                <a16:creationId xmlns:a16="http://schemas.microsoft.com/office/drawing/2014/main" id="{1F8C8A5C-36C8-4FD0-B198-9498C0497135}"/>
              </a:ext>
            </a:extLst>
          </p:cNvPr>
          <p:cNvSpPr/>
          <p:nvPr/>
        </p:nvSpPr>
        <p:spPr>
          <a:xfrm>
            <a:off x="354105" y="1040824"/>
            <a:ext cx="11484830" cy="684000"/>
          </a:xfrm>
          <a:prstGeom prst="rect">
            <a:avLst/>
          </a:prstGeom>
          <a:solidFill>
            <a:srgbClr val="7030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b="1" dirty="0">
                <a:latin typeface="+mj-lt"/>
                <a:cs typeface="Arial" panose="020B0604020202020204" pitchFamily="34" charset="0"/>
              </a:rPr>
              <a:t>Key Findings and Observations</a:t>
            </a:r>
          </a:p>
        </p:txBody>
      </p:sp>
    </p:spTree>
    <p:extLst>
      <p:ext uri="{BB962C8B-B14F-4D97-AF65-F5344CB8AC3E}">
        <p14:creationId xmlns:p14="http://schemas.microsoft.com/office/powerpoint/2010/main" val="42330889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D2E7F-F650-4EB7-AB5D-1EE1401CC59A}"/>
              </a:ext>
            </a:extLst>
          </p:cNvPr>
          <p:cNvSpPr>
            <a:spLocks noGrp="1"/>
          </p:cNvSpPr>
          <p:nvPr>
            <p:ph type="title"/>
          </p:nvPr>
        </p:nvSpPr>
        <p:spPr/>
        <p:txBody>
          <a:bodyPr/>
          <a:lstStyle/>
          <a:p>
            <a:r>
              <a:rPr lang="en-US" dirty="0"/>
              <a:t>Recognition</a:t>
            </a:r>
          </a:p>
        </p:txBody>
      </p:sp>
      <p:sp>
        <p:nvSpPr>
          <p:cNvPr id="12" name="Rectangle 11">
            <a:extLst>
              <a:ext uri="{FF2B5EF4-FFF2-40B4-BE49-F238E27FC236}">
                <a16:creationId xmlns:a16="http://schemas.microsoft.com/office/drawing/2014/main" id="{B39F1E6A-C254-426C-A9D6-88899728B20D}"/>
              </a:ext>
            </a:extLst>
          </p:cNvPr>
          <p:cNvSpPr/>
          <p:nvPr/>
        </p:nvSpPr>
        <p:spPr>
          <a:xfrm>
            <a:off x="354105" y="1724825"/>
            <a:ext cx="11484830" cy="4675976"/>
          </a:xfrm>
          <a:prstGeom prst="rect">
            <a:avLst/>
          </a:prstGeom>
          <a:solidFill>
            <a:srgbClr val="FFFFFF">
              <a:alpha val="50196"/>
            </a:srgbClr>
          </a:solid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lstStyle/>
          <a:p>
            <a:pPr marL="285750" lvl="1" indent="-285750">
              <a:buFont typeface="Arial" panose="020B0604020202020204" pitchFamily="34" charset="0"/>
              <a:buChar char="•"/>
            </a:pPr>
            <a:r>
              <a:rPr lang="en-US" sz="1600" b="1" dirty="0">
                <a:solidFill>
                  <a:schemeClr val="tx1"/>
                </a:solidFill>
                <a:cs typeface="Arial" panose="020B0604020202020204" pitchFamily="34" charset="0"/>
              </a:rPr>
              <a:t>Recommendations included:</a:t>
            </a:r>
          </a:p>
          <a:p>
            <a:pPr marL="0" lvl="1"/>
            <a:endParaRPr lang="en-US" sz="1600" b="1" dirty="0">
              <a:solidFill>
                <a:schemeClr val="tx1"/>
              </a:solidFill>
              <a:cs typeface="Arial" panose="020B0604020202020204" pitchFamily="34" charset="0"/>
            </a:endParaRPr>
          </a:p>
          <a:p>
            <a:pPr marL="840242" lvl="3" indent="-285750">
              <a:buFont typeface="Arial" panose="020B0604020202020204" pitchFamily="34" charset="0"/>
              <a:buChar char="•"/>
            </a:pPr>
            <a:r>
              <a:rPr lang="en-US" sz="1600" dirty="0">
                <a:solidFill>
                  <a:schemeClr val="tx1"/>
                </a:solidFill>
                <a:cs typeface="Arial" panose="020B0604020202020204" pitchFamily="34" charset="0"/>
              </a:rPr>
              <a:t>Pay people for the work they are truly responsible for. Those working on higher skill level tasks should be compensated for the additional skill levels as opposed to being paid the same for their peers who do not possess those same skills</a:t>
            </a:r>
          </a:p>
          <a:p>
            <a:pPr marL="554492" lvl="3"/>
            <a:endParaRPr lang="en-US" sz="1600" dirty="0">
              <a:solidFill>
                <a:schemeClr val="tx1"/>
              </a:solidFill>
              <a:cs typeface="Arial" panose="020B0604020202020204" pitchFamily="34" charset="0"/>
            </a:endParaRPr>
          </a:p>
          <a:p>
            <a:pPr marL="840242" lvl="3" indent="-285750">
              <a:buFont typeface="Arial" panose="020B0604020202020204" pitchFamily="34" charset="0"/>
              <a:buChar char="•"/>
            </a:pPr>
            <a:r>
              <a:rPr lang="en-US" sz="1600" dirty="0">
                <a:solidFill>
                  <a:schemeClr val="tx1"/>
                </a:solidFill>
                <a:cs typeface="Arial" panose="020B0604020202020204" pitchFamily="34" charset="0"/>
              </a:rPr>
              <a:t>Holding everyone to the same standards and having supervisors/managers effectively hold their employees accountable for their work. In addition, having one on one discussions with underperformers instead of calling out the entire team</a:t>
            </a:r>
          </a:p>
          <a:p>
            <a:pPr marL="554492" lvl="3"/>
            <a:endParaRPr lang="en-US" sz="1600" dirty="0">
              <a:solidFill>
                <a:schemeClr val="tx1"/>
              </a:solidFill>
              <a:cs typeface="Arial" panose="020B0604020202020204" pitchFamily="34" charset="0"/>
            </a:endParaRPr>
          </a:p>
          <a:p>
            <a:pPr marL="840242" lvl="3" indent="-285750">
              <a:buFont typeface="Arial" panose="020B0604020202020204" pitchFamily="34" charset="0"/>
              <a:buChar char="•"/>
            </a:pPr>
            <a:r>
              <a:rPr lang="en-US" sz="1600" dirty="0">
                <a:solidFill>
                  <a:schemeClr val="tx1"/>
                </a:solidFill>
                <a:cs typeface="Arial" panose="020B0604020202020204" pitchFamily="34" charset="0"/>
              </a:rPr>
              <a:t>Take the time to recognize good work at team/department meetings instead of just focusing on mistakes</a:t>
            </a:r>
          </a:p>
          <a:p>
            <a:pPr marL="554492" lvl="3"/>
            <a:endParaRPr lang="en-US" sz="1600" dirty="0">
              <a:solidFill>
                <a:schemeClr val="tx1"/>
              </a:solidFill>
              <a:cs typeface="Arial" panose="020B0604020202020204" pitchFamily="34" charset="0"/>
            </a:endParaRPr>
          </a:p>
          <a:p>
            <a:pPr marL="840242" lvl="3" indent="-285750">
              <a:buFont typeface="Arial" panose="020B0604020202020204" pitchFamily="34" charset="0"/>
              <a:buChar char="•"/>
            </a:pPr>
            <a:r>
              <a:rPr lang="en-US" sz="1600" dirty="0">
                <a:solidFill>
                  <a:schemeClr val="tx1"/>
                </a:solidFill>
                <a:cs typeface="Arial" panose="020B0604020202020204" pitchFamily="34" charset="0"/>
              </a:rPr>
              <a:t>Listen to employees who are doing the work on a day-to-day because they (may) have ideas on how to improve processes and efficiencies</a:t>
            </a:r>
          </a:p>
          <a:p>
            <a:pPr marL="840242" lvl="3" indent="-285750">
              <a:buFont typeface="Arial" panose="020B0604020202020204" pitchFamily="34" charset="0"/>
              <a:buChar char="•"/>
            </a:pPr>
            <a:endParaRPr lang="en-US" sz="1600" dirty="0">
              <a:solidFill>
                <a:schemeClr val="tx1"/>
              </a:solidFill>
              <a:cs typeface="Arial" panose="020B0604020202020204" pitchFamily="34" charset="0"/>
            </a:endParaRPr>
          </a:p>
          <a:p>
            <a:pPr marL="277246" lvl="2"/>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endParaRPr lang="en-US" sz="1600" dirty="0">
              <a:solidFill>
                <a:schemeClr val="tx1"/>
              </a:solidFill>
              <a:cs typeface="Arial" panose="020B0604020202020204" pitchFamily="34" charset="0"/>
            </a:endParaRPr>
          </a:p>
          <a:p>
            <a:pPr marL="0" lvl="1"/>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endParaRPr lang="en-US" sz="1600" dirty="0">
              <a:solidFill>
                <a:schemeClr val="tx1"/>
              </a:solidFill>
              <a:cs typeface="Arial" panose="020B0604020202020204" pitchFamily="34" charset="0"/>
            </a:endParaRPr>
          </a:p>
          <a:p>
            <a:pPr marL="285750" lvl="1" indent="-285750">
              <a:buFont typeface="Arial" panose="020B0604020202020204" pitchFamily="34" charset="0"/>
              <a:buChar char="•"/>
            </a:pPr>
            <a:endParaRPr lang="en-US" sz="1600" dirty="0">
              <a:solidFill>
                <a:schemeClr val="tx1"/>
              </a:solidFill>
              <a:cs typeface="Arial" panose="020B0604020202020204" pitchFamily="34" charset="0"/>
            </a:endParaRPr>
          </a:p>
        </p:txBody>
      </p:sp>
      <p:sp>
        <p:nvSpPr>
          <p:cNvPr id="15" name="Rectangle 14">
            <a:extLst>
              <a:ext uri="{FF2B5EF4-FFF2-40B4-BE49-F238E27FC236}">
                <a16:creationId xmlns:a16="http://schemas.microsoft.com/office/drawing/2014/main" id="{1F8C8A5C-36C8-4FD0-B198-9498C0497135}"/>
              </a:ext>
            </a:extLst>
          </p:cNvPr>
          <p:cNvSpPr/>
          <p:nvPr/>
        </p:nvSpPr>
        <p:spPr>
          <a:xfrm>
            <a:off x="354105" y="1040824"/>
            <a:ext cx="11484830" cy="684000"/>
          </a:xfrm>
          <a:prstGeom prst="rect">
            <a:avLst/>
          </a:prstGeom>
          <a:solidFill>
            <a:srgbClr val="7030A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b="1" dirty="0">
                <a:latin typeface="+mj-lt"/>
                <a:cs typeface="Arial" panose="020B0604020202020204" pitchFamily="34" charset="0"/>
              </a:rPr>
              <a:t>Recommendations</a:t>
            </a:r>
          </a:p>
        </p:txBody>
      </p:sp>
    </p:spTree>
    <p:extLst>
      <p:ext uri="{BB962C8B-B14F-4D97-AF65-F5344CB8AC3E}">
        <p14:creationId xmlns:p14="http://schemas.microsoft.com/office/powerpoint/2010/main" val="13574432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4CA82B1-EF6B-6442-AFD4-99B7AC11CD83}"/>
              </a:ext>
            </a:extLst>
          </p:cNvPr>
          <p:cNvSpPr>
            <a:spLocks noGrp="1"/>
          </p:cNvSpPr>
          <p:nvPr>
            <p:ph type="title"/>
          </p:nvPr>
        </p:nvSpPr>
        <p:spPr>
          <a:xfrm>
            <a:off x="315605" y="2863906"/>
            <a:ext cx="10808475" cy="1130188"/>
          </a:xfrm>
        </p:spPr>
        <p:txBody>
          <a:bodyPr/>
          <a:lstStyle/>
          <a:p>
            <a:pPr>
              <a:lnSpc>
                <a:spcPct val="110000"/>
              </a:lnSpc>
            </a:pPr>
            <a:r>
              <a:rPr lang="en-US" sz="4800" dirty="0">
                <a:solidFill>
                  <a:schemeClr val="accent1"/>
                </a:solidFill>
                <a:latin typeface="Montserrat SemiBold" panose="00000700000000000000" pitchFamily="2" charset="0"/>
                <a:ea typeface="+mn-ea"/>
                <a:cs typeface="+mn-cs"/>
              </a:rPr>
              <a:t>Career Advancement &amp; Development</a:t>
            </a:r>
          </a:p>
        </p:txBody>
      </p:sp>
    </p:spTree>
    <p:extLst>
      <p:ext uri="{BB962C8B-B14F-4D97-AF65-F5344CB8AC3E}">
        <p14:creationId xmlns:p14="http://schemas.microsoft.com/office/powerpoint/2010/main" val="3317610117"/>
      </p:ext>
    </p:extLst>
  </p:cSld>
  <p:clrMapOvr>
    <a:masterClrMapping/>
  </p:clrMapOvr>
</p:sld>
</file>

<file path=ppt/theme/theme1.xml><?xml version="1.0" encoding="utf-8"?>
<a:theme xmlns:a="http://schemas.openxmlformats.org/drawingml/2006/main" name="Cover-Light">
  <a:themeElements>
    <a:clrScheme name="Custom 1">
      <a:dk1>
        <a:srgbClr val="333333"/>
      </a:dk1>
      <a:lt1>
        <a:srgbClr val="FFFFFF"/>
      </a:lt1>
      <a:dk2>
        <a:srgbClr val="222222"/>
      </a:dk2>
      <a:lt2>
        <a:srgbClr val="EEEEEE"/>
      </a:lt2>
      <a:accent1>
        <a:srgbClr val="2576B7"/>
      </a:accent1>
      <a:accent2>
        <a:srgbClr val="5DC295"/>
      </a:accent2>
      <a:accent3>
        <a:srgbClr val="2B9E36"/>
      </a:accent3>
      <a:accent4>
        <a:srgbClr val="A868AB"/>
      </a:accent4>
      <a:accent5>
        <a:srgbClr val="29475F"/>
      </a:accent5>
      <a:accent6>
        <a:srgbClr val="34C5D0"/>
      </a:accent6>
      <a:hlink>
        <a:srgbClr val="FFFFFF"/>
      </a:hlink>
      <a:folHlink>
        <a:srgbClr val="FFFFFF"/>
      </a:folHlink>
    </a:clrScheme>
    <a:fontScheme name="McLean fonts">
      <a:majorFont>
        <a:latin typeface="Montserrat SemiBold"/>
        <a:ea typeface=""/>
        <a:cs typeface=""/>
      </a:majorFont>
      <a:minorFont>
        <a:latin typeface="Roboto Condensed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Generic">
  <a:themeElements>
    <a:clrScheme name="McLean Research Palette">
      <a:dk1>
        <a:srgbClr val="000000"/>
      </a:dk1>
      <a:lt1>
        <a:srgbClr val="FFFFFF"/>
      </a:lt1>
      <a:dk2>
        <a:srgbClr val="494A4A"/>
      </a:dk2>
      <a:lt2>
        <a:srgbClr val="C9C9C9"/>
      </a:lt2>
      <a:accent1>
        <a:srgbClr val="414299"/>
      </a:accent1>
      <a:accent2>
        <a:srgbClr val="8656A3"/>
      </a:accent2>
      <a:accent3>
        <a:srgbClr val="2576B6"/>
      </a:accent3>
      <a:accent4>
        <a:srgbClr val="299C47"/>
      </a:accent4>
      <a:accent5>
        <a:srgbClr val="1D5E91"/>
      </a:accent5>
      <a:accent6>
        <a:srgbClr val="494A4A"/>
      </a:accent6>
      <a:hlink>
        <a:srgbClr val="3A1891"/>
      </a:hlink>
      <a:folHlink>
        <a:srgbClr val="5D3291"/>
      </a:folHlink>
    </a:clrScheme>
    <a:fontScheme name="McLean fonts">
      <a:majorFont>
        <a:latin typeface="Montserrat SemiBold"/>
        <a:ea typeface=""/>
        <a:cs typeface=""/>
      </a:majorFont>
      <a:minorFont>
        <a:latin typeface="Roboto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none" rtlCol="0">
        <a:spAutoFit/>
      </a:bodyPr>
      <a:lstStyle>
        <a:defPPr algn="l">
          <a:defRPr sz="1400" b="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c07517c-bb53-4839-858e-68dba1ca6e46">
      <Terms xmlns="http://schemas.microsoft.com/office/infopath/2007/PartnerControls"/>
    </lcf76f155ced4ddcb4097134ff3c332f>
    <TaxCatchAll xmlns="783b8c6d-b187-420e-aae0-705d47a4b89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1C6D386A1E91D44B794A3F35224A301" ma:contentTypeVersion="18" ma:contentTypeDescription="Create a new document." ma:contentTypeScope="" ma:versionID="af2d6c1d1f42a32559c46a4ec65e476d">
  <xsd:schema xmlns:xsd="http://www.w3.org/2001/XMLSchema" xmlns:xs="http://www.w3.org/2001/XMLSchema" xmlns:p="http://schemas.microsoft.com/office/2006/metadata/properties" xmlns:ns2="1c07517c-bb53-4839-858e-68dba1ca6e46" xmlns:ns3="20ec2214-5078-4413-899a-9304f2202653" xmlns:ns4="783b8c6d-b187-420e-aae0-705d47a4b89e" targetNamespace="http://schemas.microsoft.com/office/2006/metadata/properties" ma:root="true" ma:fieldsID="a97ba6d2ee60fcd722d62240ddd91cc9" ns2:_="" ns3:_="" ns4:_="">
    <xsd:import namespace="1c07517c-bb53-4839-858e-68dba1ca6e46"/>
    <xsd:import namespace="20ec2214-5078-4413-899a-9304f2202653"/>
    <xsd:import namespace="783b8c6d-b187-420e-aae0-705d47a4b89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lcf76f155ced4ddcb4097134ff3c332f" minOccurs="0"/>
                <xsd:element ref="ns4:TaxCatchAll" minOccurs="0"/>
                <xsd:element ref="ns2:MediaServiceLocation"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07517c-bb53-4839-858e-68dba1ca6e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d2f5cc4b-fe74-47e1-a820-0ff86bf6e742"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0ec2214-5078-4413-899a-9304f2202653"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83b8c6d-b187-420e-aae0-705d47a4b89e"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a2c67993-6f47-48ac-922d-6fc6ac0dfe31}" ma:internalName="TaxCatchAll" ma:showField="CatchAllData" ma:web="783b8c6d-b187-420e-aae0-705d47a4b89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6C42BD7-7BC1-42E3-8CB3-C25C1F366135}">
  <ds:schemaRefs>
    <ds:schemaRef ds:uri="http://schemas.microsoft.com/sharepoint/v3/contenttype/forms"/>
  </ds:schemaRefs>
</ds:datastoreItem>
</file>

<file path=customXml/itemProps2.xml><?xml version="1.0" encoding="utf-8"?>
<ds:datastoreItem xmlns:ds="http://schemas.openxmlformats.org/officeDocument/2006/customXml" ds:itemID="{D9356871-ED4F-4A6F-8BDF-1E015554660A}">
  <ds:schemaRefs>
    <ds:schemaRef ds:uri="http://schemas.microsoft.com/office/2006/documentManagement/types"/>
    <ds:schemaRef ds:uri="75a5c94b-9737-4653-bbee-ba6d28873f9d"/>
    <ds:schemaRef ds:uri="http://schemas.microsoft.com/office/2006/metadata/properties"/>
    <ds:schemaRef ds:uri="http://purl.org/dc/elements/1.1/"/>
    <ds:schemaRef ds:uri="01b637e9-1fd6-402d-99cf-169494a371da"/>
    <ds:schemaRef ds:uri="http://purl.org/dc/terms/"/>
    <ds:schemaRef ds:uri="http://www.w3.org/XML/1998/namespace"/>
    <ds:schemaRef ds:uri="http://purl.org/dc/dcmitype/"/>
    <ds:schemaRef ds:uri="http://schemas.microsoft.com/office/infopath/2007/PartnerControls"/>
    <ds:schemaRef ds:uri="http://schemas.openxmlformats.org/package/2006/metadata/core-properties"/>
    <ds:schemaRef ds:uri="1c07517c-bb53-4839-858e-68dba1ca6e46"/>
    <ds:schemaRef ds:uri="783b8c6d-b187-420e-aae0-705d47a4b89e"/>
  </ds:schemaRefs>
</ds:datastoreItem>
</file>

<file path=customXml/itemProps3.xml><?xml version="1.0" encoding="utf-8"?>
<ds:datastoreItem xmlns:ds="http://schemas.openxmlformats.org/officeDocument/2006/customXml" ds:itemID="{152F0E34-17F7-45A1-9D92-6ABDFF8E40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07517c-bb53-4839-858e-68dba1ca6e46"/>
    <ds:schemaRef ds:uri="20ec2214-5078-4413-899a-9304f2202653"/>
    <ds:schemaRef ds:uri="783b8c6d-b187-420e-aae0-705d47a4b89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2511</TotalTime>
  <Words>5482</Words>
  <Application>Microsoft Office PowerPoint</Application>
  <PresentationFormat>Custom</PresentationFormat>
  <Paragraphs>225</Paragraphs>
  <Slides>29</Slides>
  <Notes>29</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29</vt:i4>
      </vt:variant>
    </vt:vector>
  </HeadingPairs>
  <TitlesOfParts>
    <vt:vector size="39" baseType="lpstr">
      <vt:lpstr>Arial</vt:lpstr>
      <vt:lpstr>Calibri</vt:lpstr>
      <vt:lpstr>Roboto Condensed Light</vt:lpstr>
      <vt:lpstr>Montserrat SemiBold</vt:lpstr>
      <vt:lpstr>Roboto Medium</vt:lpstr>
      <vt:lpstr>Exo Light</vt:lpstr>
      <vt:lpstr>Exo</vt:lpstr>
      <vt:lpstr>Roboto</vt:lpstr>
      <vt:lpstr>Cover-Light</vt:lpstr>
      <vt:lpstr>Slide-Generic</vt:lpstr>
      <vt:lpstr>PowerPoint Presentation</vt:lpstr>
      <vt:lpstr>PowerPoint Presentation</vt:lpstr>
      <vt:lpstr>Department Collaboration</vt:lpstr>
      <vt:lpstr>Department Collaboration</vt:lpstr>
      <vt:lpstr>Department Collaboration</vt:lpstr>
      <vt:lpstr>Recognition</vt:lpstr>
      <vt:lpstr>Recognition</vt:lpstr>
      <vt:lpstr>Recognition</vt:lpstr>
      <vt:lpstr>Career Advancement &amp; Development</vt:lpstr>
      <vt:lpstr>Career Advancement and Development</vt:lpstr>
      <vt:lpstr>Career Advancement and Development</vt:lpstr>
      <vt:lpstr>Career Advancement and Development</vt:lpstr>
      <vt:lpstr>McLean Recommendations for SMP-wide actions</vt:lpstr>
      <vt:lpstr>Appendix Location/Group Specific Summary Notes  (AI generated)</vt:lpstr>
      <vt:lpstr>Location Summary – Disputanta </vt:lpstr>
      <vt:lpstr>Location Summary – Greenville  </vt:lpstr>
      <vt:lpstr>Location Summary – Independence  </vt:lpstr>
      <vt:lpstr>Location Summary – Lewisville  </vt:lpstr>
      <vt:lpstr>Location Summary – Milwaukee  </vt:lpstr>
      <vt:lpstr>Location Summary – St. Thomas  </vt:lpstr>
      <vt:lpstr>Location Summary – Mississauga  </vt:lpstr>
      <vt:lpstr>Location Summary – Lewisville Manager Group  </vt:lpstr>
      <vt:lpstr>Location Summary – Cross Location Managers  </vt:lpstr>
      <vt:lpstr>Location Summary – LIC Managers  </vt:lpstr>
      <vt:lpstr>Location Summary – Sales Employees  </vt:lpstr>
      <vt:lpstr>Location Summary – Sales Manager  </vt:lpstr>
      <vt:lpstr>Location Summary – LIC Employee  </vt:lpstr>
      <vt:lpstr>Location Summary – LIC Employee cont’d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Observe</dc:title>
  <dc:creator>Travis Duncan</dc:creator>
  <cp:lastModifiedBy>Amanda Chaitnarine</cp:lastModifiedBy>
  <cp:revision>29</cp:revision>
  <dcterms:created xsi:type="dcterms:W3CDTF">2019-05-02T18:24:43Z</dcterms:created>
  <dcterms:modified xsi:type="dcterms:W3CDTF">2024-04-22T20:11:55Z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2019-05-02T00:00:00Z</vt:filetime>
  </property>
  <property fmtid="{D5CDD505-2E9C-101B-9397-08002B2CF9AE}" pid="3" name="Creator">
    <vt:lpwstr>Adobe InDesign 14.0 (Macintosh)</vt:lpwstr>
  </property>
  <property fmtid="{D5CDD505-2E9C-101B-9397-08002B2CF9AE}" pid="4" name="LastSaved">
    <vt:filetime>2019-05-02T00:00:00Z</vt:filetime>
  </property>
  <property fmtid="{D5CDD505-2E9C-101B-9397-08002B2CF9AE}" pid="5" name="ContentTypeId">
    <vt:lpwstr>0x010100B1C6D386A1E91D44B794A3F35224A301</vt:lpwstr>
  </property>
  <property fmtid="{D5CDD505-2E9C-101B-9397-08002B2CF9AE}" pid="6" name="MSIP_Label_7d24214e-5322-4789-8422-cbe411bc3a74_Enabled">
    <vt:lpwstr>true</vt:lpwstr>
  </property>
  <property fmtid="{D5CDD505-2E9C-101B-9397-08002B2CF9AE}" pid="7" name="MSIP_Label_7d24214e-5322-4789-8422-cbe411bc3a74_SetDate">
    <vt:lpwstr>2022-06-24T19:40:17Z</vt:lpwstr>
  </property>
  <property fmtid="{D5CDD505-2E9C-101B-9397-08002B2CF9AE}" pid="8" name="MSIP_Label_7d24214e-5322-4789-8422-cbe411bc3a74_Method">
    <vt:lpwstr>Standard</vt:lpwstr>
  </property>
  <property fmtid="{D5CDD505-2E9C-101B-9397-08002B2CF9AE}" pid="9" name="MSIP_Label_7d24214e-5322-4789-8422-cbe411bc3a74_Name">
    <vt:lpwstr>7d24214e-5322-4789-8422-cbe411bc3a74</vt:lpwstr>
  </property>
  <property fmtid="{D5CDD505-2E9C-101B-9397-08002B2CF9AE}" pid="10" name="MSIP_Label_7d24214e-5322-4789-8422-cbe411bc3a74_SiteId">
    <vt:lpwstr>113d1920-a1e0-48cf-a70a-868cbb03f3f6</vt:lpwstr>
  </property>
  <property fmtid="{D5CDD505-2E9C-101B-9397-08002B2CF9AE}" pid="11" name="MSIP_Label_7d24214e-5322-4789-8422-cbe411bc3a74_ActionId">
    <vt:lpwstr>1cb34414-4d55-491f-990b-40325ea2b86c</vt:lpwstr>
  </property>
  <property fmtid="{D5CDD505-2E9C-101B-9397-08002B2CF9AE}" pid="12" name="MSIP_Label_7d24214e-5322-4789-8422-cbe411bc3a74_ContentBits">
    <vt:lpwstr>0</vt:lpwstr>
  </property>
  <property fmtid="{D5CDD505-2E9C-101B-9397-08002B2CF9AE}" pid="13" name="MediaServiceImageTags">
    <vt:lpwstr/>
  </property>
</Properties>
</file>